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4" r:id="rId6"/>
    <p:sldId id="261" r:id="rId7"/>
    <p:sldId id="262" r:id="rId8"/>
    <p:sldId id="263" r:id="rId9"/>
    <p:sldId id="265" r:id="rId10"/>
    <p:sldId id="266" r:id="rId11"/>
    <p:sldId id="267" r:id="rId12"/>
    <p:sldId id="269" r:id="rId13"/>
    <p:sldId id="270" r:id="rId14"/>
    <p:sldId id="273" r:id="rId15"/>
    <p:sldId id="271" r:id="rId16"/>
    <p:sldId id="272" r:id="rId17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356D"/>
    <a:srgbClr val="F7F9F8"/>
    <a:srgbClr val="DB37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8" autoAdjust="0"/>
    <p:restoredTop sz="94694"/>
  </p:normalViewPr>
  <p:slideViewPr>
    <p:cSldViewPr snapToGrid="0" snapToObjects="1">
      <p:cViewPr varScale="1">
        <p:scale>
          <a:sx n="91" d="100"/>
          <a:sy n="91" d="100"/>
        </p:scale>
        <p:origin x="4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5A602C-0162-428F-9F49-445E5D9F0F4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C12E3B7-4648-4680-A0EC-77C8FD38D5C5}">
      <dgm:prSet phldrT="[Tekst]"/>
      <dgm:spPr/>
      <dgm:t>
        <a:bodyPr/>
        <a:lstStyle/>
        <a:p>
          <a:r>
            <a:rPr lang="pl-PL" dirty="0" smtClean="0"/>
            <a:t>James </a:t>
          </a:r>
          <a:r>
            <a:rPr lang="pl-PL" dirty="0" err="1" smtClean="0"/>
            <a:t>Gosling</a:t>
          </a:r>
          <a:endParaRPr lang="pl-PL" dirty="0" smtClean="0"/>
        </a:p>
        <a:p>
          <a:r>
            <a:rPr lang="pl-PL" dirty="0" smtClean="0"/>
            <a:t>(Sun microsystems)</a:t>
          </a:r>
          <a:endParaRPr lang="pl-PL" dirty="0"/>
        </a:p>
      </dgm:t>
    </dgm:pt>
    <dgm:pt modelId="{A7BD4B46-DC75-49FA-AE17-A2F4053F5D3D}" type="parTrans" cxnId="{882AE2D8-4328-425A-B53E-6537FE5B9C6B}">
      <dgm:prSet/>
      <dgm:spPr/>
      <dgm:t>
        <a:bodyPr/>
        <a:lstStyle/>
        <a:p>
          <a:endParaRPr lang="pl-PL"/>
        </a:p>
      </dgm:t>
    </dgm:pt>
    <dgm:pt modelId="{651C9A01-03FC-4DAC-A6BB-779A39AC8542}" type="sibTrans" cxnId="{882AE2D8-4328-425A-B53E-6537FE5B9C6B}">
      <dgm:prSet/>
      <dgm:spPr/>
      <dgm:t>
        <a:bodyPr/>
        <a:lstStyle/>
        <a:p>
          <a:endParaRPr lang="pl-PL"/>
        </a:p>
      </dgm:t>
    </dgm:pt>
    <dgm:pt modelId="{9A415CD4-05A2-4AF2-B0EA-22E5429D04CE}">
      <dgm:prSet phldrT="[Tekst]"/>
      <dgm:spPr/>
      <dgm:t>
        <a:bodyPr/>
        <a:lstStyle/>
        <a:p>
          <a:r>
            <a:rPr lang="pl-PL" dirty="0" err="1" smtClean="0"/>
            <a:t>Oak</a:t>
          </a:r>
          <a:endParaRPr lang="pl-PL" dirty="0" smtClean="0"/>
        </a:p>
        <a:p>
          <a:r>
            <a:rPr lang="pl-PL" dirty="0" smtClean="0"/>
            <a:t>(drzewo widoczne przez okno </a:t>
          </a:r>
          <a:r>
            <a:rPr lang="pl-PL" dirty="0" err="1" smtClean="0"/>
            <a:t>Goslinga</a:t>
          </a:r>
          <a:r>
            <a:rPr lang="pl-PL" dirty="0" smtClean="0"/>
            <a:t>)</a:t>
          </a:r>
          <a:endParaRPr lang="pl-PL" dirty="0"/>
        </a:p>
      </dgm:t>
    </dgm:pt>
    <dgm:pt modelId="{882CDAB6-1F46-4ABC-9F45-D8353F6F41B0}" type="parTrans" cxnId="{496D23EF-69E1-4F68-86A8-ADDE510F09D4}">
      <dgm:prSet/>
      <dgm:spPr/>
      <dgm:t>
        <a:bodyPr/>
        <a:lstStyle/>
        <a:p>
          <a:endParaRPr lang="pl-PL"/>
        </a:p>
      </dgm:t>
    </dgm:pt>
    <dgm:pt modelId="{140097D2-4870-4033-94AD-C04CE5109DA8}" type="sibTrans" cxnId="{496D23EF-69E1-4F68-86A8-ADDE510F09D4}">
      <dgm:prSet/>
      <dgm:spPr/>
      <dgm:t>
        <a:bodyPr/>
        <a:lstStyle/>
        <a:p>
          <a:endParaRPr lang="pl-PL"/>
        </a:p>
      </dgm:t>
    </dgm:pt>
    <dgm:pt modelId="{7B0FE34D-4B00-4B94-B47F-F02404050345}">
      <dgm:prSet phldrT="[Tekst]"/>
      <dgm:spPr/>
      <dgm:t>
        <a:bodyPr/>
        <a:lstStyle/>
        <a:p>
          <a:r>
            <a:rPr lang="pl-PL" dirty="0" smtClean="0"/>
            <a:t>Zmiana nazwy na </a:t>
          </a:r>
        </a:p>
        <a:p>
          <a:r>
            <a:rPr lang="pl-PL" dirty="0" smtClean="0"/>
            <a:t>Green</a:t>
          </a:r>
          <a:endParaRPr lang="pl-PL" dirty="0"/>
        </a:p>
      </dgm:t>
    </dgm:pt>
    <dgm:pt modelId="{B9A4D000-5DE7-41A8-BE62-D6E78BA41309}" type="parTrans" cxnId="{0471846F-9C12-42A2-B72E-9682903956F8}">
      <dgm:prSet/>
      <dgm:spPr/>
      <dgm:t>
        <a:bodyPr/>
        <a:lstStyle/>
        <a:p>
          <a:endParaRPr lang="pl-PL"/>
        </a:p>
      </dgm:t>
    </dgm:pt>
    <dgm:pt modelId="{B6C5A826-75B9-4A47-AC5C-C3947E96990C}" type="sibTrans" cxnId="{0471846F-9C12-42A2-B72E-9682903956F8}">
      <dgm:prSet/>
      <dgm:spPr/>
      <dgm:t>
        <a:bodyPr/>
        <a:lstStyle/>
        <a:p>
          <a:endParaRPr lang="pl-PL"/>
        </a:p>
      </dgm:t>
    </dgm:pt>
    <dgm:pt modelId="{76BC67FD-CA6F-4AE2-B27D-09A619D12BC2}">
      <dgm:prSet phldrT="[Tekst]"/>
      <dgm:spPr/>
      <dgm:t>
        <a:bodyPr/>
        <a:lstStyle/>
        <a:p>
          <a:r>
            <a:rPr lang="pl-PL" dirty="0" smtClean="0"/>
            <a:t>Zmiana nazwy na Java (kawa w biurze pochodziła z wyspy Java w Indonezji)</a:t>
          </a:r>
          <a:endParaRPr lang="pl-PL" dirty="0"/>
        </a:p>
      </dgm:t>
    </dgm:pt>
    <dgm:pt modelId="{65E39FF9-77E7-4E0D-8495-AB2D77BCFE76}" type="parTrans" cxnId="{AB74121B-C6B2-47EF-A6D2-08D789EE7978}">
      <dgm:prSet/>
      <dgm:spPr/>
      <dgm:t>
        <a:bodyPr/>
        <a:lstStyle/>
        <a:p>
          <a:endParaRPr lang="pl-PL"/>
        </a:p>
      </dgm:t>
    </dgm:pt>
    <dgm:pt modelId="{2F0C9C1C-CE15-4C50-9D17-313D17DBC889}" type="sibTrans" cxnId="{AB74121B-C6B2-47EF-A6D2-08D789EE7978}">
      <dgm:prSet/>
      <dgm:spPr/>
      <dgm:t>
        <a:bodyPr/>
        <a:lstStyle/>
        <a:p>
          <a:endParaRPr lang="pl-PL"/>
        </a:p>
      </dgm:t>
    </dgm:pt>
    <dgm:pt modelId="{E9610D19-ED56-4C24-A3FC-41BC5DDE0CF4}">
      <dgm:prSet phldrT="[Tekst]"/>
      <dgm:spPr/>
      <dgm:t>
        <a:bodyPr/>
        <a:lstStyle/>
        <a:p>
          <a:r>
            <a:rPr lang="pl-PL" dirty="0" err="1" smtClean="0"/>
            <a:t>Release</a:t>
          </a:r>
          <a:r>
            <a:rPr lang="pl-PL" dirty="0" smtClean="0"/>
            <a:t> wersji 1.0  23.01.1996</a:t>
          </a:r>
          <a:endParaRPr lang="pl-PL" dirty="0"/>
        </a:p>
      </dgm:t>
    </dgm:pt>
    <dgm:pt modelId="{90214719-DB52-4B5C-AD7B-4A8F9BFEEC73}" type="parTrans" cxnId="{12D9FF5B-6019-4788-BB9C-75E53BCA8BAF}">
      <dgm:prSet/>
      <dgm:spPr/>
      <dgm:t>
        <a:bodyPr/>
        <a:lstStyle/>
        <a:p>
          <a:endParaRPr lang="pl-PL"/>
        </a:p>
      </dgm:t>
    </dgm:pt>
    <dgm:pt modelId="{9429199F-1FC2-4AE4-9F72-20C66B7C1C38}" type="sibTrans" cxnId="{12D9FF5B-6019-4788-BB9C-75E53BCA8BAF}">
      <dgm:prSet/>
      <dgm:spPr/>
      <dgm:t>
        <a:bodyPr/>
        <a:lstStyle/>
        <a:p>
          <a:endParaRPr lang="pl-PL"/>
        </a:p>
      </dgm:t>
    </dgm:pt>
    <dgm:pt modelId="{DC9B65BC-AD8C-4DDD-BC33-7041AAE4C9EB}" type="pres">
      <dgm:prSet presAssocID="{FF5A602C-0162-428F-9F49-445E5D9F0F46}" presName="Name0" presStyleCnt="0">
        <dgm:presLayoutVars>
          <dgm:dir/>
          <dgm:animLvl val="lvl"/>
          <dgm:resizeHandles val="exact"/>
        </dgm:presLayoutVars>
      </dgm:prSet>
      <dgm:spPr/>
    </dgm:pt>
    <dgm:pt modelId="{4808B27F-9DFF-4227-A5E6-90AA0B1A610F}" type="pres">
      <dgm:prSet presAssocID="{6C12E3B7-4648-4680-A0EC-77C8FD38D5C5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3338C5C4-654F-4CE4-B58F-16A11BA90A93}" type="pres">
      <dgm:prSet presAssocID="{651C9A01-03FC-4DAC-A6BB-779A39AC8542}" presName="parTxOnlySpace" presStyleCnt="0"/>
      <dgm:spPr/>
    </dgm:pt>
    <dgm:pt modelId="{61A832E5-D4B8-4B48-B4EB-256B759AD978}" type="pres">
      <dgm:prSet presAssocID="{9A415CD4-05A2-4AF2-B0EA-22E5429D04C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3782CEE5-3E04-4CF1-B427-8865E2103977}" type="pres">
      <dgm:prSet presAssocID="{140097D2-4870-4033-94AD-C04CE5109DA8}" presName="parTxOnlySpace" presStyleCnt="0"/>
      <dgm:spPr/>
    </dgm:pt>
    <dgm:pt modelId="{6E12C2BA-7EAF-46DE-90ED-8D38D818DBF2}" type="pres">
      <dgm:prSet presAssocID="{7B0FE34D-4B00-4B94-B47F-F0240405034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D9A7DFD5-B277-4D92-A399-7569ACCCD383}" type="pres">
      <dgm:prSet presAssocID="{B6C5A826-75B9-4A47-AC5C-C3947E96990C}" presName="parTxOnlySpace" presStyleCnt="0"/>
      <dgm:spPr/>
    </dgm:pt>
    <dgm:pt modelId="{9BB96512-458D-42BB-8C2C-C78426799982}" type="pres">
      <dgm:prSet presAssocID="{76BC67FD-CA6F-4AE2-B27D-09A619D12BC2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4461F75E-C657-40D8-A4C8-DB1A9CF5D88F}" type="pres">
      <dgm:prSet presAssocID="{2F0C9C1C-CE15-4C50-9D17-313D17DBC889}" presName="parTxOnlySpace" presStyleCnt="0"/>
      <dgm:spPr/>
    </dgm:pt>
    <dgm:pt modelId="{73FB1DB4-57DA-48DF-B505-C239FB029207}" type="pres">
      <dgm:prSet presAssocID="{E9610D19-ED56-4C24-A3FC-41BC5DDE0CF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796AD33F-AF52-477F-B242-E8CBD5CA9ACB}" type="presOf" srcId="{7B0FE34D-4B00-4B94-B47F-F02404050345}" destId="{6E12C2BA-7EAF-46DE-90ED-8D38D818DBF2}" srcOrd="0" destOrd="0" presId="urn:microsoft.com/office/officeart/2005/8/layout/chevron1"/>
    <dgm:cxn modelId="{12D9FF5B-6019-4788-BB9C-75E53BCA8BAF}" srcId="{FF5A602C-0162-428F-9F49-445E5D9F0F46}" destId="{E9610D19-ED56-4C24-A3FC-41BC5DDE0CF4}" srcOrd="4" destOrd="0" parTransId="{90214719-DB52-4B5C-AD7B-4A8F9BFEEC73}" sibTransId="{9429199F-1FC2-4AE4-9F72-20C66B7C1C38}"/>
    <dgm:cxn modelId="{882AE2D8-4328-425A-B53E-6537FE5B9C6B}" srcId="{FF5A602C-0162-428F-9F49-445E5D9F0F46}" destId="{6C12E3B7-4648-4680-A0EC-77C8FD38D5C5}" srcOrd="0" destOrd="0" parTransId="{A7BD4B46-DC75-49FA-AE17-A2F4053F5D3D}" sibTransId="{651C9A01-03FC-4DAC-A6BB-779A39AC8542}"/>
    <dgm:cxn modelId="{0A1071F7-66C5-4FDA-AB97-07865A747151}" type="presOf" srcId="{FF5A602C-0162-428F-9F49-445E5D9F0F46}" destId="{DC9B65BC-AD8C-4DDD-BC33-7041AAE4C9EB}" srcOrd="0" destOrd="0" presId="urn:microsoft.com/office/officeart/2005/8/layout/chevron1"/>
    <dgm:cxn modelId="{0471846F-9C12-42A2-B72E-9682903956F8}" srcId="{FF5A602C-0162-428F-9F49-445E5D9F0F46}" destId="{7B0FE34D-4B00-4B94-B47F-F02404050345}" srcOrd="2" destOrd="0" parTransId="{B9A4D000-5DE7-41A8-BE62-D6E78BA41309}" sibTransId="{B6C5A826-75B9-4A47-AC5C-C3947E96990C}"/>
    <dgm:cxn modelId="{49D1D3DE-29A2-461A-AC5C-E18E2DA58E54}" type="presOf" srcId="{9A415CD4-05A2-4AF2-B0EA-22E5429D04CE}" destId="{61A832E5-D4B8-4B48-B4EB-256B759AD978}" srcOrd="0" destOrd="0" presId="urn:microsoft.com/office/officeart/2005/8/layout/chevron1"/>
    <dgm:cxn modelId="{496D23EF-69E1-4F68-86A8-ADDE510F09D4}" srcId="{FF5A602C-0162-428F-9F49-445E5D9F0F46}" destId="{9A415CD4-05A2-4AF2-B0EA-22E5429D04CE}" srcOrd="1" destOrd="0" parTransId="{882CDAB6-1F46-4ABC-9F45-D8353F6F41B0}" sibTransId="{140097D2-4870-4033-94AD-C04CE5109DA8}"/>
    <dgm:cxn modelId="{AF41E9FE-B30F-49B9-BF15-A478617A6293}" type="presOf" srcId="{6C12E3B7-4648-4680-A0EC-77C8FD38D5C5}" destId="{4808B27F-9DFF-4227-A5E6-90AA0B1A610F}" srcOrd="0" destOrd="0" presId="urn:microsoft.com/office/officeart/2005/8/layout/chevron1"/>
    <dgm:cxn modelId="{C7B5C126-8E12-469A-8BB0-DDD771B23044}" type="presOf" srcId="{E9610D19-ED56-4C24-A3FC-41BC5DDE0CF4}" destId="{73FB1DB4-57DA-48DF-B505-C239FB029207}" srcOrd="0" destOrd="0" presId="urn:microsoft.com/office/officeart/2005/8/layout/chevron1"/>
    <dgm:cxn modelId="{92ECEB7C-1FD5-4A9A-B0DB-6AB3DB728899}" type="presOf" srcId="{76BC67FD-CA6F-4AE2-B27D-09A619D12BC2}" destId="{9BB96512-458D-42BB-8C2C-C78426799982}" srcOrd="0" destOrd="0" presId="urn:microsoft.com/office/officeart/2005/8/layout/chevron1"/>
    <dgm:cxn modelId="{AB74121B-C6B2-47EF-A6D2-08D789EE7978}" srcId="{FF5A602C-0162-428F-9F49-445E5D9F0F46}" destId="{76BC67FD-CA6F-4AE2-B27D-09A619D12BC2}" srcOrd="3" destOrd="0" parTransId="{65E39FF9-77E7-4E0D-8495-AB2D77BCFE76}" sibTransId="{2F0C9C1C-CE15-4C50-9D17-313D17DBC889}"/>
    <dgm:cxn modelId="{95D0E266-FE20-47E1-B97C-57BDF8982938}" type="presParOf" srcId="{DC9B65BC-AD8C-4DDD-BC33-7041AAE4C9EB}" destId="{4808B27F-9DFF-4227-A5E6-90AA0B1A610F}" srcOrd="0" destOrd="0" presId="urn:microsoft.com/office/officeart/2005/8/layout/chevron1"/>
    <dgm:cxn modelId="{85A43B8E-A6FE-4464-8091-26274A504374}" type="presParOf" srcId="{DC9B65BC-AD8C-4DDD-BC33-7041AAE4C9EB}" destId="{3338C5C4-654F-4CE4-B58F-16A11BA90A93}" srcOrd="1" destOrd="0" presId="urn:microsoft.com/office/officeart/2005/8/layout/chevron1"/>
    <dgm:cxn modelId="{AF3135C9-5311-4A1D-BEDB-7E9616F6C9E7}" type="presParOf" srcId="{DC9B65BC-AD8C-4DDD-BC33-7041AAE4C9EB}" destId="{61A832E5-D4B8-4B48-B4EB-256B759AD978}" srcOrd="2" destOrd="0" presId="urn:microsoft.com/office/officeart/2005/8/layout/chevron1"/>
    <dgm:cxn modelId="{00CA9D36-84D2-4B43-8BAC-2F4ACB0A0EE4}" type="presParOf" srcId="{DC9B65BC-AD8C-4DDD-BC33-7041AAE4C9EB}" destId="{3782CEE5-3E04-4CF1-B427-8865E2103977}" srcOrd="3" destOrd="0" presId="urn:microsoft.com/office/officeart/2005/8/layout/chevron1"/>
    <dgm:cxn modelId="{26C300FC-7FF7-4E4C-8B40-DB516F71EB98}" type="presParOf" srcId="{DC9B65BC-AD8C-4DDD-BC33-7041AAE4C9EB}" destId="{6E12C2BA-7EAF-46DE-90ED-8D38D818DBF2}" srcOrd="4" destOrd="0" presId="urn:microsoft.com/office/officeart/2005/8/layout/chevron1"/>
    <dgm:cxn modelId="{D93DB6FE-D6C1-4EBC-8D9C-CCA8793554F2}" type="presParOf" srcId="{DC9B65BC-AD8C-4DDD-BC33-7041AAE4C9EB}" destId="{D9A7DFD5-B277-4D92-A399-7569ACCCD383}" srcOrd="5" destOrd="0" presId="urn:microsoft.com/office/officeart/2005/8/layout/chevron1"/>
    <dgm:cxn modelId="{6340B7C8-7997-4718-98A3-9B78750ECEDE}" type="presParOf" srcId="{DC9B65BC-AD8C-4DDD-BC33-7041AAE4C9EB}" destId="{9BB96512-458D-42BB-8C2C-C78426799982}" srcOrd="6" destOrd="0" presId="urn:microsoft.com/office/officeart/2005/8/layout/chevron1"/>
    <dgm:cxn modelId="{94CC8F22-9863-46B6-B291-BADA31328A7B}" type="presParOf" srcId="{DC9B65BC-AD8C-4DDD-BC33-7041AAE4C9EB}" destId="{4461F75E-C657-40D8-A4C8-DB1A9CF5D88F}" srcOrd="7" destOrd="0" presId="urn:microsoft.com/office/officeart/2005/8/layout/chevron1"/>
    <dgm:cxn modelId="{391DAC91-840D-41AB-80A9-E6422E2315B2}" type="presParOf" srcId="{DC9B65BC-AD8C-4DDD-BC33-7041AAE4C9EB}" destId="{73FB1DB4-57DA-48DF-B505-C239FB029207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08B27F-9DFF-4227-A5E6-90AA0B1A610F}">
      <dsp:nvSpPr>
        <dsp:cNvPr id="0" name=""/>
        <dsp:cNvSpPr/>
      </dsp:nvSpPr>
      <dsp:spPr>
        <a:xfrm>
          <a:off x="2891" y="772068"/>
          <a:ext cx="2573777" cy="10295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1400" kern="1200" dirty="0" smtClean="0"/>
            <a:t>James </a:t>
          </a:r>
          <a:r>
            <a:rPr lang="pl-PL" sz="1400" kern="1200" dirty="0" err="1" smtClean="0"/>
            <a:t>Gosling</a:t>
          </a:r>
          <a:endParaRPr lang="pl-PL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1400" kern="1200" dirty="0" smtClean="0"/>
            <a:t>(Sun microsystems)</a:t>
          </a:r>
          <a:endParaRPr lang="pl-PL" sz="1400" kern="1200" dirty="0"/>
        </a:p>
      </dsp:txBody>
      <dsp:txXfrm>
        <a:off x="517646" y="772068"/>
        <a:ext cx="1544267" cy="1029510"/>
      </dsp:txXfrm>
    </dsp:sp>
    <dsp:sp modelId="{61A832E5-D4B8-4B48-B4EB-256B759AD978}">
      <dsp:nvSpPr>
        <dsp:cNvPr id="0" name=""/>
        <dsp:cNvSpPr/>
      </dsp:nvSpPr>
      <dsp:spPr>
        <a:xfrm>
          <a:off x="2319291" y="772068"/>
          <a:ext cx="2573777" cy="10295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1400" kern="1200" dirty="0" err="1" smtClean="0"/>
            <a:t>Oak</a:t>
          </a:r>
          <a:endParaRPr lang="pl-PL" sz="1400" kern="1200" dirty="0" smtClean="0"/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1400" kern="1200" dirty="0" smtClean="0"/>
            <a:t>(drzewo widoczne przez okno </a:t>
          </a:r>
          <a:r>
            <a:rPr lang="pl-PL" sz="1400" kern="1200" dirty="0" err="1" smtClean="0"/>
            <a:t>Goslinga</a:t>
          </a:r>
          <a:r>
            <a:rPr lang="pl-PL" sz="1400" kern="1200" dirty="0" smtClean="0"/>
            <a:t>)</a:t>
          </a:r>
          <a:endParaRPr lang="pl-PL" sz="1400" kern="1200" dirty="0"/>
        </a:p>
      </dsp:txBody>
      <dsp:txXfrm>
        <a:off x="2834046" y="772068"/>
        <a:ext cx="1544267" cy="1029510"/>
      </dsp:txXfrm>
    </dsp:sp>
    <dsp:sp modelId="{6E12C2BA-7EAF-46DE-90ED-8D38D818DBF2}">
      <dsp:nvSpPr>
        <dsp:cNvPr id="0" name=""/>
        <dsp:cNvSpPr/>
      </dsp:nvSpPr>
      <dsp:spPr>
        <a:xfrm>
          <a:off x="4635690" y="772068"/>
          <a:ext cx="2573777" cy="10295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1400" kern="1200" dirty="0" smtClean="0"/>
            <a:t>Zmiana nazwy na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1400" kern="1200" dirty="0" smtClean="0"/>
            <a:t>Green</a:t>
          </a:r>
          <a:endParaRPr lang="pl-PL" sz="1400" kern="1200" dirty="0"/>
        </a:p>
      </dsp:txBody>
      <dsp:txXfrm>
        <a:off x="5150445" y="772068"/>
        <a:ext cx="1544267" cy="1029510"/>
      </dsp:txXfrm>
    </dsp:sp>
    <dsp:sp modelId="{9BB96512-458D-42BB-8C2C-C78426799982}">
      <dsp:nvSpPr>
        <dsp:cNvPr id="0" name=""/>
        <dsp:cNvSpPr/>
      </dsp:nvSpPr>
      <dsp:spPr>
        <a:xfrm>
          <a:off x="6952090" y="772068"/>
          <a:ext cx="2573777" cy="10295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1400" kern="1200" dirty="0" smtClean="0"/>
            <a:t>Zmiana nazwy na Java (kawa w biurze pochodziła z wyspy Java w Indonezji)</a:t>
          </a:r>
          <a:endParaRPr lang="pl-PL" sz="1400" kern="1200" dirty="0"/>
        </a:p>
      </dsp:txBody>
      <dsp:txXfrm>
        <a:off x="7466845" y="772068"/>
        <a:ext cx="1544267" cy="1029510"/>
      </dsp:txXfrm>
    </dsp:sp>
    <dsp:sp modelId="{73FB1DB4-57DA-48DF-B505-C239FB029207}">
      <dsp:nvSpPr>
        <dsp:cNvPr id="0" name=""/>
        <dsp:cNvSpPr/>
      </dsp:nvSpPr>
      <dsp:spPr>
        <a:xfrm>
          <a:off x="9268489" y="772068"/>
          <a:ext cx="2573777" cy="10295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1400" kern="1200" dirty="0" err="1" smtClean="0"/>
            <a:t>Release</a:t>
          </a:r>
          <a:r>
            <a:rPr lang="pl-PL" sz="1400" kern="1200" dirty="0" smtClean="0"/>
            <a:t> wersji 1.0  23.01.1996</a:t>
          </a:r>
          <a:endParaRPr lang="pl-PL" sz="1400" kern="1200" dirty="0"/>
        </a:p>
      </dsp:txBody>
      <dsp:txXfrm>
        <a:off x="9783244" y="772068"/>
        <a:ext cx="1544267" cy="10295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3606800" y="4156969"/>
            <a:ext cx="7044267" cy="1515697"/>
          </a:xfrm>
        </p:spPr>
        <p:txBody>
          <a:bodyPr>
            <a:noAutofit/>
          </a:bodyPr>
          <a:lstStyle>
            <a:lvl1pPr>
              <a:defRPr sz="4400">
                <a:solidFill>
                  <a:srgbClr val="6A356D"/>
                </a:solidFill>
              </a:defRPr>
            </a:lvl1pPr>
          </a:lstStyle>
          <a:p>
            <a:r>
              <a:rPr lang="pl-PL" dirty="0" smtClean="0"/>
              <a:t>Kliknij, aby edytować styl</a:t>
            </a:r>
            <a:endParaRPr lang="pl-PL" dirty="0"/>
          </a:p>
        </p:txBody>
      </p:sp>
      <p:pic>
        <p:nvPicPr>
          <p:cNvPr id="5" name="Picture 32">
            <a:extLst>
              <a:ext uri="{FF2B5EF4-FFF2-40B4-BE49-F238E27FC236}">
                <a16:creationId xmlns:a16="http://schemas.microsoft.com/office/drawing/2014/main" id="{E7A7F94B-C643-43E8-93B3-3AFA8B215E60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39424"/>
            <a:ext cx="3372374" cy="351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7">
            <a:extLst>
              <a:ext uri="{FF2B5EF4-FFF2-40B4-BE49-F238E27FC236}">
                <a16:creationId xmlns:a16="http://schemas.microsoft.com/office/drawing/2014/main" id="{633FAE0E-3209-42D4-8EE8-C5E609A761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34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175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tytułowy 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2">
            <a:extLst>
              <a:ext uri="{FF2B5EF4-FFF2-40B4-BE49-F238E27FC236}">
                <a16:creationId xmlns:a16="http://schemas.microsoft.com/office/drawing/2014/main" id="{E7A7F94B-C643-43E8-93B3-3AFA8B215E60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39424"/>
            <a:ext cx="3372374" cy="351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7">
            <a:extLst>
              <a:ext uri="{FF2B5EF4-FFF2-40B4-BE49-F238E27FC236}">
                <a16:creationId xmlns:a16="http://schemas.microsoft.com/office/drawing/2014/main" id="{633FAE0E-3209-42D4-8EE8-C5E609A761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34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698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8F0DB-DF2D-C641-9330-602BD24E4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l-PL" dirty="0" smtClean="0"/>
              <a:t>Kliknij, aby edytować styl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F6A32-4CB3-744F-B8C4-ABBF3D254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 dirty="0"/>
          </a:p>
        </p:txBody>
      </p:sp>
      <p:pic>
        <p:nvPicPr>
          <p:cNvPr id="15" name="Graphic 19">
            <a:extLst>
              <a:ext uri="{FF2B5EF4-FFF2-40B4-BE49-F238E27FC236}">
                <a16:creationId xmlns:a16="http://schemas.microsoft.com/office/drawing/2014/main" id="{7E4A3F8C-0FE1-46C7-98BA-8BF9C2F1B4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-3407"/>
            <a:ext cx="1840321" cy="1388691"/>
          </a:xfrm>
          <a:prstGeom prst="rect">
            <a:avLst/>
          </a:prstGeom>
        </p:spPr>
      </p:pic>
      <p:pic>
        <p:nvPicPr>
          <p:cNvPr id="16" name="Graphic 20">
            <a:extLst>
              <a:ext uri="{FF2B5EF4-FFF2-40B4-BE49-F238E27FC236}">
                <a16:creationId xmlns:a16="http://schemas.microsoft.com/office/drawing/2014/main" id="{C10136D4-8F96-47EF-9429-46D2CC0CCF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0800000">
            <a:off x="11476139" y="6317817"/>
            <a:ext cx="715861" cy="540183"/>
          </a:xfrm>
          <a:prstGeom prst="rect">
            <a:avLst/>
          </a:prstGeom>
        </p:spPr>
      </p:pic>
      <p:pic>
        <p:nvPicPr>
          <p:cNvPr id="17" name="Picture 35">
            <a:extLst>
              <a:ext uri="{FF2B5EF4-FFF2-40B4-BE49-F238E27FC236}">
                <a16:creationId xmlns:a16="http://schemas.microsoft.com/office/drawing/2014/main" id="{BDA46EA1-C024-4D56-9F55-55CFD8B3BD7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309" y="0"/>
            <a:ext cx="1255690" cy="2092817"/>
          </a:xfrm>
          <a:prstGeom prst="rect">
            <a:avLst/>
          </a:prstGeom>
        </p:spPr>
      </p:pic>
      <p:pic>
        <p:nvPicPr>
          <p:cNvPr id="18" name="Graphic 41">
            <a:extLst>
              <a:ext uri="{FF2B5EF4-FFF2-40B4-BE49-F238E27FC236}">
                <a16:creationId xmlns:a16="http://schemas.microsoft.com/office/drawing/2014/main" id="{6DA736AB-AA62-4D90-89C8-6F602DCD92F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76795" y="6177448"/>
            <a:ext cx="1096949" cy="505093"/>
          </a:xfrm>
          <a:prstGeom prst="rect">
            <a:avLst/>
          </a:prstGeom>
        </p:spPr>
      </p:pic>
      <p:sp>
        <p:nvSpPr>
          <p:cNvPr id="19" name="TextBox 42">
            <a:extLst>
              <a:ext uri="{FF2B5EF4-FFF2-40B4-BE49-F238E27FC236}">
                <a16:creationId xmlns:a16="http://schemas.microsoft.com/office/drawing/2014/main" id="{6FC7FDEE-DC0A-44ED-8B05-D95276F20D47}"/>
              </a:ext>
            </a:extLst>
          </p:cNvPr>
          <p:cNvSpPr txBox="1"/>
          <p:nvPr userDrawn="1"/>
        </p:nvSpPr>
        <p:spPr>
          <a:xfrm>
            <a:off x="9539190" y="6352869"/>
            <a:ext cx="1902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rgbClr val="6B376E"/>
                </a:solidFill>
                <a:latin typeface="Source Sans Pro" panose="020B0503030403020204" pitchFamily="34" charset="-18"/>
              </a:rPr>
              <a:t>www.sdacademy.pl</a:t>
            </a:r>
          </a:p>
        </p:txBody>
      </p:sp>
    </p:spTree>
    <p:extLst>
      <p:ext uri="{BB962C8B-B14F-4D97-AF65-F5344CB8AC3E}">
        <p14:creationId xmlns:p14="http://schemas.microsoft.com/office/powerpoint/2010/main" val="827901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FD44E-6FF9-AD45-BB98-E7F555342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6A356D"/>
                </a:solidFill>
              </a:defRPr>
            </a:lvl1pPr>
          </a:lstStyle>
          <a:p>
            <a:r>
              <a:rPr lang="pl-PL" smtClean="0"/>
              <a:t>Kliknij, aby edytować styl</a:t>
            </a:r>
            <a:endParaRPr lang="pl-P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55BFC-9BDF-7C4E-A1EF-4BE7EF14A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pic>
        <p:nvPicPr>
          <p:cNvPr id="12" name="Graphic 19">
            <a:extLst>
              <a:ext uri="{FF2B5EF4-FFF2-40B4-BE49-F238E27FC236}">
                <a16:creationId xmlns:a16="http://schemas.microsoft.com/office/drawing/2014/main" id="{7E4A3F8C-0FE1-46C7-98BA-8BF9C2F1B4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-3407"/>
            <a:ext cx="1840321" cy="1388691"/>
          </a:xfrm>
          <a:prstGeom prst="rect">
            <a:avLst/>
          </a:prstGeom>
        </p:spPr>
      </p:pic>
      <p:pic>
        <p:nvPicPr>
          <p:cNvPr id="13" name="Graphic 20">
            <a:extLst>
              <a:ext uri="{FF2B5EF4-FFF2-40B4-BE49-F238E27FC236}">
                <a16:creationId xmlns:a16="http://schemas.microsoft.com/office/drawing/2014/main" id="{C10136D4-8F96-47EF-9429-46D2CC0CCF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0800000">
            <a:off x="11476139" y="6317817"/>
            <a:ext cx="715861" cy="540183"/>
          </a:xfrm>
          <a:prstGeom prst="rect">
            <a:avLst/>
          </a:prstGeom>
        </p:spPr>
      </p:pic>
      <p:pic>
        <p:nvPicPr>
          <p:cNvPr id="15" name="Graphic 41">
            <a:extLst>
              <a:ext uri="{FF2B5EF4-FFF2-40B4-BE49-F238E27FC236}">
                <a16:creationId xmlns:a16="http://schemas.microsoft.com/office/drawing/2014/main" id="{6DA736AB-AA62-4D90-89C8-6F602DCD92F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76795" y="6177448"/>
            <a:ext cx="1096949" cy="505093"/>
          </a:xfrm>
          <a:prstGeom prst="rect">
            <a:avLst/>
          </a:prstGeom>
        </p:spPr>
      </p:pic>
      <p:sp>
        <p:nvSpPr>
          <p:cNvPr id="16" name="TextBox 42">
            <a:extLst>
              <a:ext uri="{FF2B5EF4-FFF2-40B4-BE49-F238E27FC236}">
                <a16:creationId xmlns:a16="http://schemas.microsoft.com/office/drawing/2014/main" id="{6FC7FDEE-DC0A-44ED-8B05-D95276F20D47}"/>
              </a:ext>
            </a:extLst>
          </p:cNvPr>
          <p:cNvSpPr txBox="1"/>
          <p:nvPr userDrawn="1"/>
        </p:nvSpPr>
        <p:spPr>
          <a:xfrm>
            <a:off x="9539190" y="6352869"/>
            <a:ext cx="1902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rgbClr val="6B376E"/>
                </a:solidFill>
                <a:latin typeface="Source Sans Pro" panose="020B0503030403020204" pitchFamily="34" charset="-18"/>
              </a:rPr>
              <a:t>www.sdacademy.pl</a:t>
            </a:r>
          </a:p>
        </p:txBody>
      </p:sp>
      <p:pic>
        <p:nvPicPr>
          <p:cNvPr id="17" name="Picture 35">
            <a:extLst>
              <a:ext uri="{FF2B5EF4-FFF2-40B4-BE49-F238E27FC236}">
                <a16:creationId xmlns:a16="http://schemas.microsoft.com/office/drawing/2014/main" id="{BDA46EA1-C024-4D56-9F55-55CFD8B3BD7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309" y="0"/>
            <a:ext cx="1255690" cy="209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69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-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51AE4-81B7-9D47-8754-F3517735D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B6453-6E01-E948-9F00-7A8035313D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3C940-0383-314A-BB4F-336F0002A1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pic>
        <p:nvPicPr>
          <p:cNvPr id="18" name="Graphic 19">
            <a:extLst>
              <a:ext uri="{FF2B5EF4-FFF2-40B4-BE49-F238E27FC236}">
                <a16:creationId xmlns:a16="http://schemas.microsoft.com/office/drawing/2014/main" id="{7E4A3F8C-0FE1-46C7-98BA-8BF9C2F1B4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-3407"/>
            <a:ext cx="1840321" cy="1388691"/>
          </a:xfrm>
          <a:prstGeom prst="rect">
            <a:avLst/>
          </a:prstGeom>
        </p:spPr>
      </p:pic>
      <p:pic>
        <p:nvPicPr>
          <p:cNvPr id="19" name="Graphic 20">
            <a:extLst>
              <a:ext uri="{FF2B5EF4-FFF2-40B4-BE49-F238E27FC236}">
                <a16:creationId xmlns:a16="http://schemas.microsoft.com/office/drawing/2014/main" id="{C10136D4-8F96-47EF-9429-46D2CC0CCF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0800000">
            <a:off x="11476139" y="6317817"/>
            <a:ext cx="715861" cy="540183"/>
          </a:xfrm>
          <a:prstGeom prst="rect">
            <a:avLst/>
          </a:prstGeom>
        </p:spPr>
      </p:pic>
      <p:pic>
        <p:nvPicPr>
          <p:cNvPr id="21" name="Graphic 41">
            <a:extLst>
              <a:ext uri="{FF2B5EF4-FFF2-40B4-BE49-F238E27FC236}">
                <a16:creationId xmlns:a16="http://schemas.microsoft.com/office/drawing/2014/main" id="{6DA736AB-AA62-4D90-89C8-6F602DCD92F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76795" y="6177448"/>
            <a:ext cx="1096949" cy="505093"/>
          </a:xfrm>
          <a:prstGeom prst="rect">
            <a:avLst/>
          </a:prstGeom>
        </p:spPr>
      </p:pic>
      <p:sp>
        <p:nvSpPr>
          <p:cNvPr id="22" name="TextBox 42">
            <a:extLst>
              <a:ext uri="{FF2B5EF4-FFF2-40B4-BE49-F238E27FC236}">
                <a16:creationId xmlns:a16="http://schemas.microsoft.com/office/drawing/2014/main" id="{6FC7FDEE-DC0A-44ED-8B05-D95276F20D47}"/>
              </a:ext>
            </a:extLst>
          </p:cNvPr>
          <p:cNvSpPr txBox="1"/>
          <p:nvPr userDrawn="1"/>
        </p:nvSpPr>
        <p:spPr>
          <a:xfrm>
            <a:off x="9539190" y="6352869"/>
            <a:ext cx="1902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rgbClr val="6B376E"/>
                </a:solidFill>
                <a:latin typeface="Source Sans Pro" panose="020B0503030403020204" pitchFamily="34" charset="-18"/>
              </a:rPr>
              <a:t>www.sdacademy.pl</a:t>
            </a:r>
          </a:p>
        </p:txBody>
      </p:sp>
      <p:pic>
        <p:nvPicPr>
          <p:cNvPr id="23" name="Picture 35">
            <a:extLst>
              <a:ext uri="{FF2B5EF4-FFF2-40B4-BE49-F238E27FC236}">
                <a16:creationId xmlns:a16="http://schemas.microsoft.com/office/drawing/2014/main" id="{BDA46EA1-C024-4D56-9F55-55CFD8B3BD7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309" y="0"/>
            <a:ext cx="1255690" cy="209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03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1054B9-316A-DE44-9D75-37F38D44D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F0A543-3D1D-FD46-8778-0AA813BAA4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178C26-F6AA-A246-89A5-97CE98076E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A86EB3-15E7-084B-80FC-01E18EEF61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E4A3F8C-0FE1-46C7-98BA-8BF9C2F1B4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-3407"/>
            <a:ext cx="1840321" cy="1388691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10136D4-8F96-47EF-9429-46D2CC0CCF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0800000">
            <a:off x="11476139" y="6317817"/>
            <a:ext cx="715861" cy="540183"/>
          </a:xfrm>
          <a:prstGeom prst="rect">
            <a:avLst/>
          </a:prstGeom>
        </p:spPr>
      </p:pic>
      <p:pic>
        <p:nvPicPr>
          <p:cNvPr id="23" name="Graphic 41">
            <a:extLst>
              <a:ext uri="{FF2B5EF4-FFF2-40B4-BE49-F238E27FC236}">
                <a16:creationId xmlns:a16="http://schemas.microsoft.com/office/drawing/2014/main" id="{6DA736AB-AA62-4D90-89C8-6F602DCD92F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76795" y="6177448"/>
            <a:ext cx="1096949" cy="505093"/>
          </a:xfrm>
          <a:prstGeom prst="rect">
            <a:avLst/>
          </a:prstGeom>
        </p:spPr>
      </p:pic>
      <p:sp>
        <p:nvSpPr>
          <p:cNvPr id="24" name="TextBox 42">
            <a:extLst>
              <a:ext uri="{FF2B5EF4-FFF2-40B4-BE49-F238E27FC236}">
                <a16:creationId xmlns:a16="http://schemas.microsoft.com/office/drawing/2014/main" id="{6FC7FDEE-DC0A-44ED-8B05-D95276F20D47}"/>
              </a:ext>
            </a:extLst>
          </p:cNvPr>
          <p:cNvSpPr txBox="1"/>
          <p:nvPr userDrawn="1"/>
        </p:nvSpPr>
        <p:spPr>
          <a:xfrm>
            <a:off x="9539190" y="6352869"/>
            <a:ext cx="1902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rgbClr val="6B376E"/>
                </a:solidFill>
                <a:latin typeface="Source Sans Pro" panose="020B0503030403020204" pitchFamily="34" charset="-18"/>
              </a:rPr>
              <a:t>www.sdacademy.pl</a:t>
            </a:r>
          </a:p>
        </p:txBody>
      </p:sp>
      <p:pic>
        <p:nvPicPr>
          <p:cNvPr id="25" name="Picture 35">
            <a:extLst>
              <a:ext uri="{FF2B5EF4-FFF2-40B4-BE49-F238E27FC236}">
                <a16:creationId xmlns:a16="http://schemas.microsoft.com/office/drawing/2014/main" id="{BDA46EA1-C024-4D56-9F55-55CFD8B3BD7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309" y="0"/>
            <a:ext cx="1255690" cy="2092817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64951AE4-81B7-9D47-8754-F3517735D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538" y="829570"/>
            <a:ext cx="9582955" cy="555714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28541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2BD1E-F3B5-7E46-A069-6AEECD11C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pic>
        <p:nvPicPr>
          <p:cNvPr id="16" name="Graphic 19">
            <a:extLst>
              <a:ext uri="{FF2B5EF4-FFF2-40B4-BE49-F238E27FC236}">
                <a16:creationId xmlns:a16="http://schemas.microsoft.com/office/drawing/2014/main" id="{7E4A3F8C-0FE1-46C7-98BA-8BF9C2F1B4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-3407"/>
            <a:ext cx="1840321" cy="1388691"/>
          </a:xfrm>
          <a:prstGeom prst="rect">
            <a:avLst/>
          </a:prstGeom>
        </p:spPr>
      </p:pic>
      <p:pic>
        <p:nvPicPr>
          <p:cNvPr id="17" name="Graphic 20">
            <a:extLst>
              <a:ext uri="{FF2B5EF4-FFF2-40B4-BE49-F238E27FC236}">
                <a16:creationId xmlns:a16="http://schemas.microsoft.com/office/drawing/2014/main" id="{C10136D4-8F96-47EF-9429-46D2CC0CCF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0800000">
            <a:off x="11476139" y="6317817"/>
            <a:ext cx="715861" cy="540183"/>
          </a:xfrm>
          <a:prstGeom prst="rect">
            <a:avLst/>
          </a:prstGeom>
        </p:spPr>
      </p:pic>
      <p:pic>
        <p:nvPicPr>
          <p:cNvPr id="19" name="Graphic 41">
            <a:extLst>
              <a:ext uri="{FF2B5EF4-FFF2-40B4-BE49-F238E27FC236}">
                <a16:creationId xmlns:a16="http://schemas.microsoft.com/office/drawing/2014/main" id="{6DA736AB-AA62-4D90-89C8-6F602DCD92F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76795" y="6177448"/>
            <a:ext cx="1096949" cy="505093"/>
          </a:xfrm>
          <a:prstGeom prst="rect">
            <a:avLst/>
          </a:prstGeom>
        </p:spPr>
      </p:pic>
      <p:sp>
        <p:nvSpPr>
          <p:cNvPr id="20" name="TextBox 42">
            <a:extLst>
              <a:ext uri="{FF2B5EF4-FFF2-40B4-BE49-F238E27FC236}">
                <a16:creationId xmlns:a16="http://schemas.microsoft.com/office/drawing/2014/main" id="{6FC7FDEE-DC0A-44ED-8B05-D95276F20D47}"/>
              </a:ext>
            </a:extLst>
          </p:cNvPr>
          <p:cNvSpPr txBox="1"/>
          <p:nvPr userDrawn="1"/>
        </p:nvSpPr>
        <p:spPr>
          <a:xfrm>
            <a:off x="9539190" y="6352869"/>
            <a:ext cx="1902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rgbClr val="6B376E"/>
                </a:solidFill>
                <a:latin typeface="Source Sans Pro" panose="020B0503030403020204" pitchFamily="34" charset="-18"/>
              </a:rPr>
              <a:t>www.sdacademy.pl</a:t>
            </a:r>
          </a:p>
        </p:txBody>
      </p:sp>
      <p:pic>
        <p:nvPicPr>
          <p:cNvPr id="21" name="Picture 35">
            <a:extLst>
              <a:ext uri="{FF2B5EF4-FFF2-40B4-BE49-F238E27FC236}">
                <a16:creationId xmlns:a16="http://schemas.microsoft.com/office/drawing/2014/main" id="{BDA46EA1-C024-4D56-9F55-55CFD8B3BD7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309" y="0"/>
            <a:ext cx="1255690" cy="209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87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19">
            <a:extLst>
              <a:ext uri="{FF2B5EF4-FFF2-40B4-BE49-F238E27FC236}">
                <a16:creationId xmlns:a16="http://schemas.microsoft.com/office/drawing/2014/main" id="{7E4A3F8C-0FE1-46C7-98BA-8BF9C2F1B4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-3407"/>
            <a:ext cx="1840321" cy="1388691"/>
          </a:xfrm>
          <a:prstGeom prst="rect">
            <a:avLst/>
          </a:prstGeom>
        </p:spPr>
      </p:pic>
      <p:pic>
        <p:nvPicPr>
          <p:cNvPr id="11" name="Graphic 20">
            <a:extLst>
              <a:ext uri="{FF2B5EF4-FFF2-40B4-BE49-F238E27FC236}">
                <a16:creationId xmlns:a16="http://schemas.microsoft.com/office/drawing/2014/main" id="{C10136D4-8F96-47EF-9429-46D2CC0CCF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0800000">
            <a:off x="11476139" y="6317817"/>
            <a:ext cx="715861" cy="540183"/>
          </a:xfrm>
          <a:prstGeom prst="rect">
            <a:avLst/>
          </a:prstGeom>
        </p:spPr>
      </p:pic>
      <p:pic>
        <p:nvPicPr>
          <p:cNvPr id="13" name="Graphic 41">
            <a:extLst>
              <a:ext uri="{FF2B5EF4-FFF2-40B4-BE49-F238E27FC236}">
                <a16:creationId xmlns:a16="http://schemas.microsoft.com/office/drawing/2014/main" id="{6DA736AB-AA62-4D90-89C8-6F602DCD92F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76795" y="6177448"/>
            <a:ext cx="1096949" cy="505093"/>
          </a:xfrm>
          <a:prstGeom prst="rect">
            <a:avLst/>
          </a:prstGeom>
        </p:spPr>
      </p:pic>
      <p:sp>
        <p:nvSpPr>
          <p:cNvPr id="14" name="TextBox 42">
            <a:extLst>
              <a:ext uri="{FF2B5EF4-FFF2-40B4-BE49-F238E27FC236}">
                <a16:creationId xmlns:a16="http://schemas.microsoft.com/office/drawing/2014/main" id="{6FC7FDEE-DC0A-44ED-8B05-D95276F20D47}"/>
              </a:ext>
            </a:extLst>
          </p:cNvPr>
          <p:cNvSpPr txBox="1"/>
          <p:nvPr userDrawn="1"/>
        </p:nvSpPr>
        <p:spPr>
          <a:xfrm>
            <a:off x="9539190" y="6352869"/>
            <a:ext cx="1902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rgbClr val="6B376E"/>
                </a:solidFill>
                <a:latin typeface="Source Sans Pro" panose="020B0503030403020204" pitchFamily="34" charset="-18"/>
              </a:rPr>
              <a:t>www.sdacademy.pl</a:t>
            </a:r>
          </a:p>
        </p:txBody>
      </p:sp>
      <p:pic>
        <p:nvPicPr>
          <p:cNvPr id="15" name="Picture 35">
            <a:extLst>
              <a:ext uri="{FF2B5EF4-FFF2-40B4-BE49-F238E27FC236}">
                <a16:creationId xmlns:a16="http://schemas.microsoft.com/office/drawing/2014/main" id="{BDA46EA1-C024-4D56-9F55-55CFD8B3BD7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309" y="0"/>
            <a:ext cx="1255690" cy="209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77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-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EADF9-977A-C64D-B7D1-6C84B3DDA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130" y="457200"/>
            <a:ext cx="3509895" cy="1600200"/>
          </a:xfrm>
        </p:spPr>
        <p:txBody>
          <a:bodyPr anchor="b"/>
          <a:lstStyle>
            <a:lvl1pPr>
              <a:defRPr sz="3200">
                <a:solidFill>
                  <a:srgbClr val="6A356D"/>
                </a:solidFill>
              </a:defRPr>
            </a:lvl1pPr>
          </a:lstStyle>
          <a:p>
            <a:r>
              <a:rPr lang="pl-PL" dirty="0" smtClean="0"/>
              <a:t>Kliknij, aby edytować styl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AA72F-5BD5-EE44-B607-24682F9FC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rgbClr val="6A356D"/>
                </a:solidFill>
              </a:defRPr>
            </a:lvl1pPr>
            <a:lvl2pPr>
              <a:defRPr sz="2800">
                <a:solidFill>
                  <a:srgbClr val="6A356D"/>
                </a:solidFill>
              </a:defRPr>
            </a:lvl2pPr>
            <a:lvl3pPr>
              <a:defRPr sz="2400">
                <a:solidFill>
                  <a:srgbClr val="6A356D"/>
                </a:solidFill>
              </a:defRPr>
            </a:lvl3pPr>
            <a:lvl4pPr>
              <a:defRPr sz="2000">
                <a:solidFill>
                  <a:srgbClr val="6A356D"/>
                </a:solidFill>
              </a:defRPr>
            </a:lvl4pPr>
            <a:lvl5pPr>
              <a:defRPr sz="2000">
                <a:solidFill>
                  <a:srgbClr val="6A356D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pl-P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4F309D-5719-7846-BEBB-D4D9CEC6BE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7048" y="2057400"/>
            <a:ext cx="440497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pic>
        <p:nvPicPr>
          <p:cNvPr id="18" name="Graphic 19">
            <a:extLst>
              <a:ext uri="{FF2B5EF4-FFF2-40B4-BE49-F238E27FC236}">
                <a16:creationId xmlns:a16="http://schemas.microsoft.com/office/drawing/2014/main" id="{7E4A3F8C-0FE1-46C7-98BA-8BF9C2F1B4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-3407"/>
            <a:ext cx="1840321" cy="1388691"/>
          </a:xfrm>
          <a:prstGeom prst="rect">
            <a:avLst/>
          </a:prstGeom>
        </p:spPr>
      </p:pic>
      <p:pic>
        <p:nvPicPr>
          <p:cNvPr id="19" name="Graphic 20">
            <a:extLst>
              <a:ext uri="{FF2B5EF4-FFF2-40B4-BE49-F238E27FC236}">
                <a16:creationId xmlns:a16="http://schemas.microsoft.com/office/drawing/2014/main" id="{C10136D4-8F96-47EF-9429-46D2CC0CCF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0800000">
            <a:off x="11476139" y="6317817"/>
            <a:ext cx="715861" cy="540183"/>
          </a:xfrm>
          <a:prstGeom prst="rect">
            <a:avLst/>
          </a:prstGeom>
        </p:spPr>
      </p:pic>
      <p:pic>
        <p:nvPicPr>
          <p:cNvPr id="21" name="Graphic 41">
            <a:extLst>
              <a:ext uri="{FF2B5EF4-FFF2-40B4-BE49-F238E27FC236}">
                <a16:creationId xmlns:a16="http://schemas.microsoft.com/office/drawing/2014/main" id="{6DA736AB-AA62-4D90-89C8-6F602DCD92F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76795" y="6177448"/>
            <a:ext cx="1096949" cy="505093"/>
          </a:xfrm>
          <a:prstGeom prst="rect">
            <a:avLst/>
          </a:prstGeom>
        </p:spPr>
      </p:pic>
      <p:sp>
        <p:nvSpPr>
          <p:cNvPr id="22" name="TextBox 42">
            <a:extLst>
              <a:ext uri="{FF2B5EF4-FFF2-40B4-BE49-F238E27FC236}">
                <a16:creationId xmlns:a16="http://schemas.microsoft.com/office/drawing/2014/main" id="{6FC7FDEE-DC0A-44ED-8B05-D95276F20D47}"/>
              </a:ext>
            </a:extLst>
          </p:cNvPr>
          <p:cNvSpPr txBox="1"/>
          <p:nvPr userDrawn="1"/>
        </p:nvSpPr>
        <p:spPr>
          <a:xfrm>
            <a:off x="9539190" y="6352869"/>
            <a:ext cx="1902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rgbClr val="6B376E"/>
                </a:solidFill>
                <a:latin typeface="Source Sans Pro" panose="020B0503030403020204" pitchFamily="34" charset="-18"/>
              </a:rPr>
              <a:t>www.sdacademy.pl</a:t>
            </a:r>
          </a:p>
        </p:txBody>
      </p:sp>
      <p:pic>
        <p:nvPicPr>
          <p:cNvPr id="23" name="Picture 35">
            <a:extLst>
              <a:ext uri="{FF2B5EF4-FFF2-40B4-BE49-F238E27FC236}">
                <a16:creationId xmlns:a16="http://schemas.microsoft.com/office/drawing/2014/main" id="{BDA46EA1-C024-4D56-9F55-55CFD8B3BD7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309" y="0"/>
            <a:ext cx="1255690" cy="209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97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-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8FF462-CDC5-7E41-975A-CE9B72CEFA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 smtClean="0"/>
              <a:t>Kliknij ikonę, aby dodać obraz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5947DB-591D-0C43-8831-C0CF0BB87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pic>
        <p:nvPicPr>
          <p:cNvPr id="18" name="Graphic 19">
            <a:extLst>
              <a:ext uri="{FF2B5EF4-FFF2-40B4-BE49-F238E27FC236}">
                <a16:creationId xmlns:a16="http://schemas.microsoft.com/office/drawing/2014/main" id="{7E4A3F8C-0FE1-46C7-98BA-8BF9C2F1B4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-3407"/>
            <a:ext cx="1840321" cy="1388691"/>
          </a:xfrm>
          <a:prstGeom prst="rect">
            <a:avLst/>
          </a:prstGeom>
        </p:spPr>
      </p:pic>
      <p:pic>
        <p:nvPicPr>
          <p:cNvPr id="19" name="Graphic 20">
            <a:extLst>
              <a:ext uri="{FF2B5EF4-FFF2-40B4-BE49-F238E27FC236}">
                <a16:creationId xmlns:a16="http://schemas.microsoft.com/office/drawing/2014/main" id="{C10136D4-8F96-47EF-9429-46D2CC0CCF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rot="10800000">
            <a:off x="11476139" y="6317817"/>
            <a:ext cx="715861" cy="540183"/>
          </a:xfrm>
          <a:prstGeom prst="rect">
            <a:avLst/>
          </a:prstGeom>
        </p:spPr>
      </p:pic>
      <p:pic>
        <p:nvPicPr>
          <p:cNvPr id="21" name="Graphic 41">
            <a:extLst>
              <a:ext uri="{FF2B5EF4-FFF2-40B4-BE49-F238E27FC236}">
                <a16:creationId xmlns:a16="http://schemas.microsoft.com/office/drawing/2014/main" id="{6DA736AB-AA62-4D90-89C8-6F602DCD92F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276795" y="6177448"/>
            <a:ext cx="1096949" cy="505093"/>
          </a:xfrm>
          <a:prstGeom prst="rect">
            <a:avLst/>
          </a:prstGeom>
        </p:spPr>
      </p:pic>
      <p:sp>
        <p:nvSpPr>
          <p:cNvPr id="22" name="TextBox 42">
            <a:extLst>
              <a:ext uri="{FF2B5EF4-FFF2-40B4-BE49-F238E27FC236}">
                <a16:creationId xmlns:a16="http://schemas.microsoft.com/office/drawing/2014/main" id="{6FC7FDEE-DC0A-44ED-8B05-D95276F20D47}"/>
              </a:ext>
            </a:extLst>
          </p:cNvPr>
          <p:cNvSpPr txBox="1"/>
          <p:nvPr userDrawn="1"/>
        </p:nvSpPr>
        <p:spPr>
          <a:xfrm>
            <a:off x="9539190" y="6352869"/>
            <a:ext cx="1902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rgbClr val="6B376E"/>
                </a:solidFill>
                <a:latin typeface="Source Sans Pro" panose="020B0503030403020204" pitchFamily="34" charset="-18"/>
              </a:rPr>
              <a:t>www.sdacademy.pl</a:t>
            </a:r>
          </a:p>
        </p:txBody>
      </p:sp>
      <p:pic>
        <p:nvPicPr>
          <p:cNvPr id="23" name="Picture 35">
            <a:extLst>
              <a:ext uri="{FF2B5EF4-FFF2-40B4-BE49-F238E27FC236}">
                <a16:creationId xmlns:a16="http://schemas.microsoft.com/office/drawing/2014/main" id="{BDA46EA1-C024-4D56-9F55-55CFD8B3BD7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309" y="0"/>
            <a:ext cx="1255690" cy="2092817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CCDEADF9-977A-C64D-B7D1-6C84B3DDA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130" y="457200"/>
            <a:ext cx="3509895" cy="1600200"/>
          </a:xfrm>
        </p:spPr>
        <p:txBody>
          <a:bodyPr anchor="b"/>
          <a:lstStyle>
            <a:lvl1pPr>
              <a:defRPr sz="3200">
                <a:solidFill>
                  <a:srgbClr val="6A356D"/>
                </a:solidFill>
              </a:defRPr>
            </a:lvl1pPr>
          </a:lstStyle>
          <a:p>
            <a:r>
              <a:rPr lang="pl-PL" dirty="0" smtClean="0"/>
              <a:t>Kliknij, aby edytować styl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03918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D633C9-D8ED-1B44-B7D8-9E6862297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538" y="829570"/>
            <a:ext cx="9582955" cy="555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 smtClean="0"/>
              <a:t>Kliknij, aby edytować styl</a:t>
            </a:r>
            <a:endParaRPr lang="pl-P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94510F-912A-114B-A356-561E8E298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pl-PL" dirty="0"/>
          </a:p>
        </p:txBody>
      </p:sp>
      <p:sp>
        <p:nvSpPr>
          <p:cNvPr id="16" name="TextBox 42">
            <a:extLst>
              <a:ext uri="{FF2B5EF4-FFF2-40B4-BE49-F238E27FC236}">
                <a16:creationId xmlns:a16="http://schemas.microsoft.com/office/drawing/2014/main" id="{6FC7FDEE-DC0A-44ED-8B05-D95276F20D47}"/>
              </a:ext>
            </a:extLst>
          </p:cNvPr>
          <p:cNvSpPr txBox="1"/>
          <p:nvPr userDrawn="1"/>
        </p:nvSpPr>
        <p:spPr>
          <a:xfrm>
            <a:off x="9539190" y="6352869"/>
            <a:ext cx="1902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rgbClr val="6B376E"/>
                </a:solidFill>
                <a:latin typeface="Source Sans Pro" panose="020B0503030403020204" pitchFamily="34" charset="-18"/>
              </a:rPr>
              <a:t>www.sdacademy.pl</a:t>
            </a:r>
          </a:p>
        </p:txBody>
      </p:sp>
    </p:spTree>
    <p:extLst>
      <p:ext uri="{BB962C8B-B14F-4D97-AF65-F5344CB8AC3E}">
        <p14:creationId xmlns:p14="http://schemas.microsoft.com/office/powerpoint/2010/main" val="985251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49" r:id="rId1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>
              <a:lumMod val="65000"/>
              <a:lumOff val="3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Source Sans Pro" panose="020B0503030403020204" pitchFamily="34" charset="0"/>
          <a:ea typeface="Source Sans Pro" panose="020B0503030403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7.jpe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8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ava_version_history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hyperlink" Target="https://www.oracle.com/java/technologies/javase-downloads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docs.oracle.com/javase/tutorial/java/nutsandbolts/datatypes.html" TargetMode="Externa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Wprowadzenie do programowania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9709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29991" y="149769"/>
            <a:ext cx="10267719" cy="859221"/>
          </a:xfrm>
        </p:spPr>
        <p:txBody>
          <a:bodyPr>
            <a:normAutofit/>
          </a:bodyPr>
          <a:lstStyle/>
          <a:p>
            <a:r>
              <a:rPr lang="pl-PL" dirty="0" smtClean="0"/>
              <a:t>Typy danych - typy prymitywne (podstawowe)</a:t>
            </a:r>
            <a:endParaRPr lang="pl-PL" dirty="0"/>
          </a:p>
        </p:txBody>
      </p:sp>
      <p:pic>
        <p:nvPicPr>
          <p:cNvPr id="4098" name="Picture 2" descr="Primitive Data Types in Jav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702" y="1219197"/>
            <a:ext cx="6746754" cy="470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ole tekstowe 3"/>
          <p:cNvSpPr txBox="1"/>
          <p:nvPr/>
        </p:nvSpPr>
        <p:spPr>
          <a:xfrm>
            <a:off x="8576441" y="1744717"/>
            <a:ext cx="2563009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 smtClean="0"/>
              <a:t>Two’s</a:t>
            </a:r>
            <a:r>
              <a:rPr lang="pl-PL" dirty="0" smtClean="0"/>
              <a:t> </a:t>
            </a:r>
            <a:r>
              <a:rPr lang="pl-PL" dirty="0" err="1" smtClean="0"/>
              <a:t>complementary</a:t>
            </a:r>
            <a:r>
              <a:rPr lang="pl-PL" dirty="0" smtClean="0"/>
              <a:t>  </a:t>
            </a:r>
          </a:p>
          <a:p>
            <a:r>
              <a:rPr lang="pl-PL" dirty="0" smtClean="0"/>
              <a:t>Kod uzupełnień do 2 (U2)</a:t>
            </a:r>
          </a:p>
          <a:p>
            <a:endParaRPr lang="pl-PL" dirty="0"/>
          </a:p>
          <a:p>
            <a:endParaRPr lang="pl-PL" dirty="0" smtClean="0"/>
          </a:p>
          <a:p>
            <a:r>
              <a:rPr lang="pl-PL" dirty="0" smtClean="0"/>
              <a:t>Liczba ujemna</a:t>
            </a:r>
          </a:p>
          <a:p>
            <a:r>
              <a:rPr lang="pl-PL" dirty="0" smtClean="0"/>
              <a:t>=</a:t>
            </a:r>
          </a:p>
          <a:p>
            <a:r>
              <a:rPr lang="pl-PL" dirty="0" smtClean="0"/>
              <a:t>1. Weź liczbę dodatnią</a:t>
            </a:r>
            <a:endParaRPr lang="pl-PL" dirty="0"/>
          </a:p>
          <a:p>
            <a:r>
              <a:rPr lang="pl-PL" dirty="0" smtClean="0"/>
              <a:t>2. Bitowa negacja </a:t>
            </a:r>
          </a:p>
          <a:p>
            <a:r>
              <a:rPr lang="pl-PL" dirty="0" smtClean="0"/>
              <a:t>3. Dodaj 1</a:t>
            </a:r>
          </a:p>
          <a:p>
            <a:endParaRPr lang="pl-PL" dirty="0" smtClean="0"/>
          </a:p>
          <a:p>
            <a:r>
              <a:rPr lang="pl-PL" dirty="0" smtClean="0"/>
              <a:t>-50?</a:t>
            </a:r>
          </a:p>
          <a:p>
            <a:endParaRPr lang="pl-PL" dirty="0"/>
          </a:p>
          <a:p>
            <a:r>
              <a:rPr lang="en-US" dirty="0"/>
              <a:t>50 = </a:t>
            </a:r>
            <a:r>
              <a:rPr lang="en-US" dirty="0" smtClean="0"/>
              <a:t> </a:t>
            </a:r>
            <a:r>
              <a:rPr lang="pl-PL" dirty="0" smtClean="0">
                <a:solidFill>
                  <a:srgbClr val="FF0000"/>
                </a:solidFill>
              </a:rPr>
              <a:t>0b</a:t>
            </a:r>
            <a:r>
              <a:rPr lang="pl-PL" dirty="0" smtClean="0"/>
              <a:t>00</a:t>
            </a:r>
            <a:r>
              <a:rPr lang="en-US" dirty="0" smtClean="0"/>
              <a:t>110010</a:t>
            </a:r>
            <a:endParaRPr lang="pl-PL" dirty="0" smtClean="0"/>
          </a:p>
          <a:p>
            <a:r>
              <a:rPr lang="pl-PL" dirty="0" smtClean="0"/>
              <a:t>1 = </a:t>
            </a:r>
            <a:r>
              <a:rPr lang="pl-PL" dirty="0" smtClean="0">
                <a:solidFill>
                  <a:srgbClr val="FF0000"/>
                </a:solidFill>
              </a:rPr>
              <a:t>0b</a:t>
            </a:r>
            <a:r>
              <a:rPr lang="pl-PL" dirty="0" smtClean="0"/>
              <a:t>00000001</a:t>
            </a:r>
            <a:endParaRPr lang="pl-PL" dirty="0"/>
          </a:p>
          <a:p>
            <a:r>
              <a:rPr lang="pl-PL" dirty="0" smtClean="0"/>
              <a:t>Negacja: </a:t>
            </a:r>
            <a:r>
              <a:rPr lang="pl-PL" dirty="0" smtClean="0">
                <a:solidFill>
                  <a:srgbClr val="FF0000"/>
                </a:solidFill>
              </a:rPr>
              <a:t>0b</a:t>
            </a:r>
            <a:r>
              <a:rPr lang="pl-PL" dirty="0" smtClean="0"/>
              <a:t>11001101</a:t>
            </a:r>
          </a:p>
          <a:p>
            <a:r>
              <a:rPr lang="pl-PL" dirty="0" smtClean="0"/>
              <a:t>Dodaj 1: </a:t>
            </a:r>
            <a:r>
              <a:rPr lang="pl-PL" dirty="0" smtClean="0">
                <a:solidFill>
                  <a:srgbClr val="FF0000"/>
                </a:solidFill>
              </a:rPr>
              <a:t>0b</a:t>
            </a:r>
            <a:r>
              <a:rPr lang="pl-PL" dirty="0" smtClean="0"/>
              <a:t>11001110</a:t>
            </a:r>
            <a:r>
              <a:rPr lang="en-US" dirty="0"/>
              <a:t/>
            </a:r>
            <a:br>
              <a:rPr lang="en-US" dirty="0"/>
            </a:br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166855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29991" y="139259"/>
            <a:ext cx="7661153" cy="859221"/>
          </a:xfrm>
        </p:spPr>
        <p:txBody>
          <a:bodyPr>
            <a:normAutofit/>
          </a:bodyPr>
          <a:lstStyle/>
          <a:p>
            <a:r>
              <a:rPr lang="pl-PL" dirty="0" smtClean="0"/>
              <a:t>Typy danych - typy obiektowe</a:t>
            </a:r>
            <a:endParaRPr lang="pl-PL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794" y="1219197"/>
            <a:ext cx="7027971" cy="4930855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834" y="2973488"/>
            <a:ext cx="4663966" cy="280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60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ole tekstowe 4"/>
          <p:cNvSpPr txBox="1"/>
          <p:nvPr/>
        </p:nvSpPr>
        <p:spPr>
          <a:xfrm>
            <a:off x="6530195" y="6336084"/>
            <a:ext cx="2760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$JAVA_HOME/</a:t>
            </a:r>
            <a:r>
              <a:rPr lang="en-US" b="1" dirty="0" err="1" smtClean="0"/>
              <a:t>jre</a:t>
            </a:r>
            <a:r>
              <a:rPr lang="en-US" b="1" dirty="0" smtClean="0"/>
              <a:t>/lib/</a:t>
            </a:r>
            <a:r>
              <a:rPr lang="en-US" b="1" dirty="0" smtClean="0">
                <a:solidFill>
                  <a:srgbClr val="FF0000"/>
                </a:solidFill>
              </a:rPr>
              <a:t>rt.jar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979" y="1428534"/>
            <a:ext cx="4395887" cy="4724445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07" y="1803708"/>
            <a:ext cx="6221631" cy="4067634"/>
          </a:xfrm>
          <a:prstGeom prst="rect">
            <a:avLst/>
          </a:prstGeom>
        </p:spPr>
      </p:pic>
      <p:sp>
        <p:nvSpPr>
          <p:cNvPr id="8" name="Tytuł 1"/>
          <p:cNvSpPr>
            <a:spLocks noGrp="1"/>
          </p:cNvSpPr>
          <p:nvPr>
            <p:ph type="title"/>
          </p:nvPr>
        </p:nvSpPr>
        <p:spPr>
          <a:xfrm>
            <a:off x="1629991" y="139259"/>
            <a:ext cx="7661153" cy="859221"/>
          </a:xfrm>
        </p:spPr>
        <p:txBody>
          <a:bodyPr>
            <a:normAutofit fontScale="90000"/>
          </a:bodyPr>
          <a:lstStyle/>
          <a:p>
            <a:r>
              <a:rPr lang="pl-PL" dirty="0" smtClean="0"/>
              <a:t>String - Application Programming Interface (API)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2188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497" y="141031"/>
            <a:ext cx="7914270" cy="3810860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592" y="4056994"/>
            <a:ext cx="6505575" cy="809625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2592" y="4866619"/>
            <a:ext cx="3990975" cy="1095375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2592" y="5961994"/>
            <a:ext cx="593407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43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29991" y="149769"/>
            <a:ext cx="10267719" cy="859221"/>
          </a:xfrm>
        </p:spPr>
        <p:txBody>
          <a:bodyPr>
            <a:normAutofit/>
          </a:bodyPr>
          <a:lstStyle/>
          <a:p>
            <a:r>
              <a:rPr lang="pl-PL" dirty="0" smtClean="0"/>
              <a:t>Operatory</a:t>
            </a:r>
            <a:endParaRPr lang="pl-PL" dirty="0"/>
          </a:p>
        </p:txBody>
      </p:sp>
      <p:pic>
        <p:nvPicPr>
          <p:cNvPr id="8" name="Picture 2" descr="Java – Operators and Expressions | Java Tutorial | Java Download | Java  Programming | Learn Jav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747" y="717279"/>
            <a:ext cx="6397347" cy="535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039275"/>
              </p:ext>
            </p:extLst>
          </p:nvPr>
        </p:nvGraphicFramePr>
        <p:xfrm>
          <a:off x="350346" y="1502978"/>
          <a:ext cx="4757683" cy="45667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7561">
                  <a:extLst>
                    <a:ext uri="{9D8B030D-6E8A-4147-A177-3AD203B41FA5}">
                      <a16:colId xmlns:a16="http://schemas.microsoft.com/office/drawing/2014/main" val="1231618509"/>
                    </a:ext>
                  </a:extLst>
                </a:gridCol>
                <a:gridCol w="1927561">
                  <a:extLst>
                    <a:ext uri="{9D8B030D-6E8A-4147-A177-3AD203B41FA5}">
                      <a16:colId xmlns:a16="http://schemas.microsoft.com/office/drawing/2014/main" val="2141284725"/>
                    </a:ext>
                  </a:extLst>
                </a:gridCol>
                <a:gridCol w="902561">
                  <a:extLst>
                    <a:ext uri="{9D8B030D-6E8A-4147-A177-3AD203B41FA5}">
                      <a16:colId xmlns:a16="http://schemas.microsoft.com/office/drawing/2014/main" val="86034512"/>
                    </a:ext>
                  </a:extLst>
                </a:gridCol>
              </a:tblGrid>
              <a:tr h="41515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err="1" smtClean="0"/>
                        <a:t>Expression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err="1" smtClean="0"/>
                        <a:t>Result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109202"/>
                  </a:ext>
                </a:extLst>
              </a:tr>
              <a:tr h="415159">
                <a:tc>
                  <a:txBody>
                    <a:bodyPr/>
                    <a:lstStyle/>
                    <a:p>
                      <a:r>
                        <a:rPr lang="en-US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dirty="0" smtClean="0"/>
                        <a:t>a=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pl-P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a++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181349"/>
                  </a:ext>
                </a:extLst>
              </a:tr>
              <a:tr h="415159">
                <a:tc>
                  <a:txBody>
                    <a:bodyPr/>
                    <a:lstStyle/>
                    <a:p>
                      <a:r>
                        <a:rPr lang="pl-PL" dirty="0" err="1" smtClean="0"/>
                        <a:t>int</a:t>
                      </a:r>
                      <a:r>
                        <a:rPr lang="pl-PL" baseline="0" dirty="0" smtClean="0"/>
                        <a:t> a=10; </a:t>
                      </a:r>
                      <a:r>
                        <a:rPr lang="pl-PL" baseline="0" dirty="0" err="1" smtClean="0"/>
                        <a:t>int</a:t>
                      </a:r>
                      <a:r>
                        <a:rPr lang="pl-PL" baseline="0" dirty="0" smtClean="0"/>
                        <a:t> b=2;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baseline="0" dirty="0" smtClean="0"/>
                        <a:t>a/b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869612"/>
                  </a:ext>
                </a:extLst>
              </a:tr>
              <a:tr h="415159">
                <a:tc>
                  <a:txBody>
                    <a:bodyPr/>
                    <a:lstStyle/>
                    <a:p>
                      <a:r>
                        <a:rPr lang="pl-PL" dirty="0" err="1" smtClean="0"/>
                        <a:t>int</a:t>
                      </a:r>
                      <a:r>
                        <a:rPr lang="pl-PL" dirty="0" smtClean="0"/>
                        <a:t> a=0;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smtClean="0"/>
                        <a:t>a&lt;&lt;1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8674518"/>
                  </a:ext>
                </a:extLst>
              </a:tr>
              <a:tr h="415159">
                <a:tc>
                  <a:txBody>
                    <a:bodyPr/>
                    <a:lstStyle/>
                    <a:p>
                      <a:r>
                        <a:rPr lang="pl-PL" dirty="0" err="1" smtClean="0"/>
                        <a:t>boolean</a:t>
                      </a:r>
                      <a:r>
                        <a:rPr lang="pl-PL" dirty="0" smtClean="0"/>
                        <a:t> a = </a:t>
                      </a:r>
                      <a:r>
                        <a:rPr lang="pl-PL" dirty="0" err="1" smtClean="0"/>
                        <a:t>true</a:t>
                      </a:r>
                      <a:r>
                        <a:rPr lang="pl-PL" dirty="0" smtClean="0"/>
                        <a:t>;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smtClean="0"/>
                        <a:t>!a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err="1" smtClean="0"/>
                        <a:t>false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545203"/>
                  </a:ext>
                </a:extLst>
              </a:tr>
              <a:tr h="415159">
                <a:tc>
                  <a:txBody>
                    <a:bodyPr/>
                    <a:lstStyle/>
                    <a:p>
                      <a:r>
                        <a:rPr lang="pl-PL" dirty="0" err="1" smtClean="0"/>
                        <a:t>int</a:t>
                      </a:r>
                      <a:r>
                        <a:rPr lang="pl-PL" baseline="0" dirty="0" smtClean="0"/>
                        <a:t> a = 1;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smtClean="0"/>
                        <a:t>a&gt;0 ? </a:t>
                      </a:r>
                      <a:r>
                        <a:rPr lang="pl-PL" dirty="0" err="1" smtClean="0"/>
                        <a:t>true</a:t>
                      </a:r>
                      <a:r>
                        <a:rPr lang="pl-PL" dirty="0" smtClean="0"/>
                        <a:t> : </a:t>
                      </a:r>
                      <a:r>
                        <a:rPr lang="pl-PL" dirty="0" err="1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err="1" smtClean="0"/>
                        <a:t>true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427614"/>
                  </a:ext>
                </a:extLst>
              </a:tr>
              <a:tr h="41515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smtClean="0"/>
                        <a:t>1 &amp;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951568"/>
                  </a:ext>
                </a:extLst>
              </a:tr>
              <a:tr h="41515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smtClean="0"/>
                        <a:t>(1+2)&gt;0 &amp;&amp; 2&lt;4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err="1" smtClean="0"/>
                        <a:t>true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714767"/>
                  </a:ext>
                </a:extLst>
              </a:tr>
              <a:tr h="41515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smtClean="0"/>
                        <a:t>2 !=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err="1" smtClean="0"/>
                        <a:t>true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234346"/>
                  </a:ext>
                </a:extLst>
              </a:tr>
              <a:tr h="41515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smtClean="0"/>
                        <a:t>3 %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082606"/>
                  </a:ext>
                </a:extLst>
              </a:tr>
              <a:tr h="41515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smtClean="0"/>
                        <a:t>1 &lt;&lt;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763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00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29991" y="149769"/>
            <a:ext cx="10267719" cy="859221"/>
          </a:xfrm>
        </p:spPr>
        <p:txBody>
          <a:bodyPr>
            <a:normAutofit/>
          </a:bodyPr>
          <a:lstStyle/>
          <a:p>
            <a:r>
              <a:rPr lang="pl-PL" dirty="0" smtClean="0"/>
              <a:t>Instrukcja warunkowa IF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324303" y="1650124"/>
            <a:ext cx="444012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 smtClean="0">
                <a:solidFill>
                  <a:srgbClr val="FF0000"/>
                </a:solidFill>
              </a:rPr>
              <a:t>if</a:t>
            </a:r>
            <a:r>
              <a:rPr lang="pl-PL" dirty="0" smtClean="0"/>
              <a:t> </a:t>
            </a:r>
            <a:r>
              <a:rPr lang="pl-PL" dirty="0" smtClean="0">
                <a:solidFill>
                  <a:srgbClr val="FF0000"/>
                </a:solidFill>
              </a:rPr>
              <a:t>(</a:t>
            </a:r>
            <a:r>
              <a:rPr lang="pl-PL" dirty="0" err="1" smtClean="0"/>
              <a:t>condition</a:t>
            </a:r>
            <a:r>
              <a:rPr lang="pl-PL" dirty="0" smtClean="0">
                <a:solidFill>
                  <a:srgbClr val="FF0000"/>
                </a:solidFill>
              </a:rPr>
              <a:t>) </a:t>
            </a:r>
          </a:p>
          <a:p>
            <a:r>
              <a:rPr lang="pl-PL" dirty="0" smtClean="0">
                <a:solidFill>
                  <a:srgbClr val="FF0000"/>
                </a:solidFill>
              </a:rPr>
              <a:t>{</a:t>
            </a:r>
            <a:r>
              <a:rPr lang="pl-PL" dirty="0" smtClean="0"/>
              <a:t>  </a:t>
            </a:r>
          </a:p>
          <a:p>
            <a:r>
              <a:rPr lang="pl-PL" dirty="0" smtClean="0"/>
              <a:t>   </a:t>
            </a:r>
            <a:r>
              <a:rPr lang="pl-PL" dirty="0" err="1" smtClean="0"/>
              <a:t>block</a:t>
            </a:r>
            <a:r>
              <a:rPr lang="pl-PL" dirty="0" smtClean="0"/>
              <a:t> of </a:t>
            </a:r>
            <a:r>
              <a:rPr lang="pl-PL" dirty="0" err="1" smtClean="0"/>
              <a:t>code</a:t>
            </a:r>
            <a:r>
              <a:rPr lang="pl-PL" dirty="0" smtClean="0"/>
              <a:t> to </a:t>
            </a:r>
            <a:r>
              <a:rPr lang="pl-PL" dirty="0" err="1" smtClean="0"/>
              <a:t>execute</a:t>
            </a:r>
            <a:r>
              <a:rPr lang="pl-PL" dirty="0" smtClean="0"/>
              <a:t> </a:t>
            </a:r>
            <a:r>
              <a:rPr lang="pl-PL" dirty="0" err="1" smtClean="0"/>
              <a:t>if</a:t>
            </a:r>
            <a:r>
              <a:rPr lang="pl-PL" dirty="0" smtClean="0"/>
              <a:t> </a:t>
            </a:r>
            <a:r>
              <a:rPr lang="pl-PL" dirty="0" err="1" smtClean="0"/>
              <a:t>condition</a:t>
            </a:r>
            <a:r>
              <a:rPr lang="pl-PL" dirty="0" smtClean="0"/>
              <a:t> </a:t>
            </a:r>
            <a:r>
              <a:rPr lang="pl-PL" dirty="0" err="1" smtClean="0"/>
              <a:t>is</a:t>
            </a:r>
            <a:r>
              <a:rPr lang="pl-PL" dirty="0" smtClean="0"/>
              <a:t> </a:t>
            </a:r>
            <a:r>
              <a:rPr lang="pl-PL" dirty="0" err="1" smtClean="0"/>
              <a:t>true</a:t>
            </a:r>
            <a:r>
              <a:rPr lang="pl-PL" dirty="0" smtClean="0"/>
              <a:t> </a:t>
            </a:r>
          </a:p>
          <a:p>
            <a:r>
              <a:rPr lang="pl-PL" dirty="0" smtClean="0">
                <a:solidFill>
                  <a:srgbClr val="FF0000"/>
                </a:solidFill>
              </a:rPr>
              <a:t>}</a:t>
            </a:r>
          </a:p>
          <a:p>
            <a:r>
              <a:rPr lang="pl-PL" dirty="0" err="1" smtClean="0">
                <a:solidFill>
                  <a:srgbClr val="FF0000"/>
                </a:solidFill>
              </a:rPr>
              <a:t>else</a:t>
            </a:r>
            <a:endParaRPr lang="pl-PL" dirty="0" smtClean="0">
              <a:solidFill>
                <a:srgbClr val="FF0000"/>
              </a:solidFill>
            </a:endParaRPr>
          </a:p>
          <a:p>
            <a:r>
              <a:rPr lang="pl-PL" dirty="0" smtClean="0">
                <a:solidFill>
                  <a:srgbClr val="FF0000"/>
                </a:solidFill>
              </a:rPr>
              <a:t>{</a:t>
            </a:r>
          </a:p>
          <a:p>
            <a:r>
              <a:rPr lang="pl-PL" dirty="0" smtClean="0"/>
              <a:t>   </a:t>
            </a:r>
            <a:r>
              <a:rPr lang="pl-PL" dirty="0" err="1" smtClean="0"/>
              <a:t>block</a:t>
            </a:r>
            <a:r>
              <a:rPr lang="pl-PL" dirty="0" smtClean="0"/>
              <a:t> of </a:t>
            </a:r>
            <a:r>
              <a:rPr lang="pl-PL" dirty="0" err="1" smtClean="0"/>
              <a:t>code</a:t>
            </a:r>
            <a:r>
              <a:rPr lang="pl-PL" dirty="0" smtClean="0"/>
              <a:t> to </a:t>
            </a:r>
            <a:r>
              <a:rPr lang="pl-PL" dirty="0" err="1" smtClean="0"/>
              <a:t>execute</a:t>
            </a:r>
            <a:r>
              <a:rPr lang="pl-PL" dirty="0" smtClean="0"/>
              <a:t> </a:t>
            </a:r>
            <a:r>
              <a:rPr lang="pl-PL" dirty="0" err="1" smtClean="0"/>
              <a:t>if</a:t>
            </a:r>
            <a:r>
              <a:rPr lang="pl-PL" dirty="0" smtClean="0"/>
              <a:t> </a:t>
            </a:r>
            <a:r>
              <a:rPr lang="pl-PL" dirty="0" err="1" smtClean="0"/>
              <a:t>condition</a:t>
            </a:r>
            <a:r>
              <a:rPr lang="pl-PL" dirty="0" smtClean="0"/>
              <a:t> </a:t>
            </a:r>
            <a:r>
              <a:rPr lang="pl-PL" dirty="0" err="1" smtClean="0"/>
              <a:t>is</a:t>
            </a:r>
            <a:r>
              <a:rPr lang="pl-PL" dirty="0" smtClean="0"/>
              <a:t> </a:t>
            </a:r>
            <a:r>
              <a:rPr lang="pl-PL" dirty="0" err="1" smtClean="0"/>
              <a:t>false</a:t>
            </a:r>
            <a:endParaRPr lang="pl-PL" dirty="0" smtClean="0"/>
          </a:p>
          <a:p>
            <a:r>
              <a:rPr lang="pl-PL" dirty="0">
                <a:solidFill>
                  <a:srgbClr val="FF0000"/>
                </a:solidFill>
              </a:rPr>
              <a:t>}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122" name="Picture 2" descr="Chapter 4: The if/else (if) statement and Nested statemen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75" y="149769"/>
            <a:ext cx="3514725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931" y="4420420"/>
            <a:ext cx="3048000" cy="1590675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820" y="4420420"/>
            <a:ext cx="2809875" cy="1638300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9585" y="4378849"/>
            <a:ext cx="404812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54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29991" y="37612"/>
            <a:ext cx="10267719" cy="859221"/>
          </a:xfrm>
        </p:spPr>
        <p:txBody>
          <a:bodyPr>
            <a:normAutofit/>
          </a:bodyPr>
          <a:lstStyle/>
          <a:p>
            <a:r>
              <a:rPr lang="pl-PL" dirty="0" smtClean="0"/>
              <a:t>Iteracja/pętla/</a:t>
            </a:r>
            <a:r>
              <a:rPr lang="pl-PL" dirty="0" err="1" smtClean="0"/>
              <a:t>loop</a:t>
            </a:r>
            <a:endParaRPr lang="pl-PL" dirty="0"/>
          </a:p>
        </p:txBody>
      </p:sp>
      <p:pic>
        <p:nvPicPr>
          <p:cNvPr id="7170" name="Picture 2" descr="For loop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324305"/>
            <a:ext cx="1828800" cy="397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upload.wikimedia.org/wikipedia/commons/thumb/4/43/While-loop-diagram.svg/220px-While-loop-diagram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350" y="1324305"/>
            <a:ext cx="2095500" cy="264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upload.wikimedia.org/wikipedia/commons/thumb/9/92/Do-while-loop-diagram.svg/220px-Do-while-loop-diagram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382" y="1324305"/>
            <a:ext cx="1682484" cy="362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242" y="5258949"/>
            <a:ext cx="2743200" cy="733425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7741" y="5258949"/>
            <a:ext cx="2381250" cy="1133475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9393" y="5097024"/>
            <a:ext cx="2438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Agenda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>
                <a:latin typeface="+mj-lt"/>
              </a:rPr>
              <a:t>JAVA </a:t>
            </a:r>
            <a:r>
              <a:rPr lang="pl-PL" dirty="0" err="1" smtClean="0">
                <a:latin typeface="+mj-lt"/>
              </a:rPr>
              <a:t>lang</a:t>
            </a:r>
            <a:r>
              <a:rPr lang="pl-PL" dirty="0" err="1" smtClean="0">
                <a:latin typeface="+mj-lt"/>
              </a:rPr>
              <a:t>uage</a:t>
            </a:r>
            <a:endParaRPr lang="pl-PL" dirty="0" smtClean="0">
              <a:latin typeface="+mj-lt"/>
            </a:endParaRPr>
          </a:p>
          <a:p>
            <a:pPr lvl="1"/>
            <a:r>
              <a:rPr lang="pl-PL" dirty="0" smtClean="0">
                <a:latin typeface="+mj-lt"/>
              </a:rPr>
              <a:t>historia powstania</a:t>
            </a:r>
            <a:endParaRPr lang="pl-PL" dirty="0">
              <a:latin typeface="+mj-lt"/>
            </a:endParaRPr>
          </a:p>
          <a:p>
            <a:pPr lvl="1"/>
            <a:r>
              <a:rPr lang="pl-PL" dirty="0" smtClean="0">
                <a:latin typeface="+mj-lt"/>
              </a:rPr>
              <a:t>cechy języka</a:t>
            </a:r>
          </a:p>
          <a:p>
            <a:pPr lvl="1"/>
            <a:r>
              <a:rPr lang="pl-PL" dirty="0" smtClean="0">
                <a:latin typeface="+mj-lt"/>
              </a:rPr>
              <a:t>Java Development Kit (JDK) vs Java Runtime Environment (JRE)</a:t>
            </a:r>
          </a:p>
          <a:p>
            <a:r>
              <a:rPr lang="pl-PL" dirty="0" smtClean="0">
                <a:latin typeface="+mj-lt"/>
              </a:rPr>
              <a:t>„Hello World"</a:t>
            </a:r>
          </a:p>
          <a:p>
            <a:r>
              <a:rPr lang="pl-PL" dirty="0" smtClean="0">
                <a:latin typeface="+mj-lt"/>
              </a:rPr>
              <a:t>Zmienne i typy danych</a:t>
            </a:r>
          </a:p>
          <a:p>
            <a:r>
              <a:rPr lang="pl-PL" dirty="0" smtClean="0">
                <a:latin typeface="+mj-lt"/>
              </a:rPr>
              <a:t>Instrukcje warunkowe (</a:t>
            </a:r>
            <a:r>
              <a:rPr lang="pl-PL" dirty="0" err="1" smtClean="0">
                <a:latin typeface="+mj-lt"/>
              </a:rPr>
              <a:t>if</a:t>
            </a:r>
            <a:r>
              <a:rPr lang="pl-PL" dirty="0" smtClean="0">
                <a:latin typeface="+mj-lt"/>
              </a:rPr>
              <a:t>)</a:t>
            </a:r>
          </a:p>
          <a:p>
            <a:r>
              <a:rPr lang="pl-PL" dirty="0" smtClean="0">
                <a:latin typeface="+mj-lt"/>
              </a:rPr>
              <a:t>Pętle (for, </a:t>
            </a:r>
            <a:r>
              <a:rPr lang="pl-PL" dirty="0" err="1" smtClean="0">
                <a:latin typeface="+mj-lt"/>
              </a:rPr>
              <a:t>while</a:t>
            </a:r>
            <a:r>
              <a:rPr lang="pl-PL" dirty="0" smtClean="0">
                <a:latin typeface="+mj-lt"/>
              </a:rPr>
              <a:t>, do-</a:t>
            </a:r>
            <a:r>
              <a:rPr lang="pl-PL" dirty="0" err="1" smtClean="0">
                <a:latin typeface="+mj-lt"/>
              </a:rPr>
              <a:t>while</a:t>
            </a:r>
            <a:r>
              <a:rPr lang="pl-PL" dirty="0" smtClean="0">
                <a:latin typeface="+mj-lt"/>
              </a:rPr>
              <a:t>)</a:t>
            </a:r>
          </a:p>
          <a:p>
            <a:r>
              <a:rPr lang="pl-PL" dirty="0" smtClean="0">
                <a:latin typeface="+mj-lt"/>
              </a:rPr>
              <a:t>Programowanie obiektowe</a:t>
            </a:r>
            <a:endParaRPr lang="pl-PL" dirty="0" smtClean="0">
              <a:latin typeface="+mj-lt"/>
            </a:endParaRPr>
          </a:p>
          <a:p>
            <a:endParaRPr lang="pl-PL" dirty="0" smtClean="0">
              <a:latin typeface="+mj-lt"/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7801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2034" y="220716"/>
            <a:ext cx="3635690" cy="978731"/>
          </a:xfrm>
        </p:spPr>
        <p:txBody>
          <a:bodyPr>
            <a:normAutofit/>
          </a:bodyPr>
          <a:lstStyle/>
          <a:p>
            <a:r>
              <a:rPr lang="pl-PL" dirty="0" smtClean="0"/>
              <a:t>JAVA historia (1996)</a:t>
            </a:r>
            <a:endParaRPr lang="pl-PL" dirty="0"/>
          </a:p>
        </p:txBody>
      </p:sp>
      <p:pic>
        <p:nvPicPr>
          <p:cNvPr id="5" name="Picture 2" descr="Image result for java duk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142" y="1199448"/>
            <a:ext cx="1401445" cy="252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aśnienie owalne 5"/>
          <p:cNvSpPr/>
          <p:nvPr/>
        </p:nvSpPr>
        <p:spPr>
          <a:xfrm>
            <a:off x="5636829" y="1684046"/>
            <a:ext cx="4253405" cy="1796743"/>
          </a:xfrm>
          <a:prstGeom prst="wedgeEllipseCallout">
            <a:avLst>
              <a:gd name="adj1" fmla="val 64562"/>
              <a:gd name="adj2" fmla="val -14250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Hello world!</a:t>
            </a:r>
          </a:p>
          <a:p>
            <a:pPr algn="ctr"/>
            <a:r>
              <a:rPr lang="en-US" sz="2800" dirty="0" smtClean="0"/>
              <a:t>My name is </a:t>
            </a:r>
            <a:r>
              <a:rPr lang="en-US" sz="2800" b="1" dirty="0" smtClean="0"/>
              <a:t>Duke</a:t>
            </a:r>
            <a:r>
              <a:rPr lang="en-US" sz="2800" dirty="0" smtClean="0"/>
              <a:t>.</a:t>
            </a:r>
          </a:p>
          <a:p>
            <a:pPr algn="ctr"/>
            <a:r>
              <a:rPr lang="en-US" sz="2800" dirty="0" smtClean="0"/>
              <a:t>I’m JAVA mascot</a:t>
            </a:r>
            <a:endParaRPr lang="en-US" sz="2800" dirty="0"/>
          </a:p>
        </p:txBody>
      </p:sp>
      <p:pic>
        <p:nvPicPr>
          <p:cNvPr id="7" name="Picture 2" descr="Image result for james gosl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847" y="1881352"/>
            <a:ext cx="2565159" cy="192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sun microsystem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04" y="3480789"/>
            <a:ext cx="1406010" cy="787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494550381"/>
              </p:ext>
            </p:extLst>
          </p:nvPr>
        </p:nvGraphicFramePr>
        <p:xfrm>
          <a:off x="189186" y="3722049"/>
          <a:ext cx="11845159" cy="25736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18184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JAVA - obecnie</a:t>
            </a:r>
            <a:endParaRPr lang="pl-PL" dirty="0"/>
          </a:p>
        </p:txBody>
      </p:sp>
      <p:pic>
        <p:nvPicPr>
          <p:cNvPr id="5" name="Picture 6" descr="Image result for oracle jav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524" y="187282"/>
            <a:ext cx="3689233" cy="187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rostokąt 5"/>
          <p:cNvSpPr/>
          <p:nvPr/>
        </p:nvSpPr>
        <p:spPr>
          <a:xfrm>
            <a:off x="1262130" y="2960555"/>
            <a:ext cx="648478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en.wikipedia.org/wiki/Java_version_history</a:t>
            </a:r>
            <a:endParaRPr lang="pl-PL" dirty="0" smtClean="0"/>
          </a:p>
          <a:p>
            <a:endParaRPr lang="pl-PL" dirty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www.oracle.com/java/technologies/javase-downloads.html</a:t>
            </a:r>
            <a:endParaRPr lang="pl-PL" dirty="0" smtClean="0"/>
          </a:p>
          <a:p>
            <a:endParaRPr lang="pl-PL" dirty="0"/>
          </a:p>
          <a:p>
            <a:endParaRPr lang="en-US" dirty="0"/>
          </a:p>
        </p:txBody>
      </p:sp>
      <p:pic>
        <p:nvPicPr>
          <p:cNvPr id="7" name="Picture 2" descr="Image result for jv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6919" y="2014936"/>
            <a:ext cx="4147044" cy="382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02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524888" y="265386"/>
            <a:ext cx="7429926" cy="901262"/>
          </a:xfrm>
        </p:spPr>
        <p:txBody>
          <a:bodyPr>
            <a:normAutofit fontScale="90000"/>
          </a:bodyPr>
          <a:lstStyle/>
          <a:p>
            <a:r>
              <a:rPr lang="pl-PL" dirty="0" smtClean="0"/>
              <a:t>Podstawowe cechy języków programowania (uproszczone)</a:t>
            </a:r>
            <a:endParaRPr lang="pl-PL" dirty="0"/>
          </a:p>
        </p:txBody>
      </p:sp>
      <p:pic>
        <p:nvPicPr>
          <p:cNvPr id="4" name="Picture 2" descr="Table of classific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066" y="1690688"/>
            <a:ext cx="5256093" cy="437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43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524888" y="265386"/>
            <a:ext cx="4592132" cy="901262"/>
          </a:xfrm>
        </p:spPr>
        <p:txBody>
          <a:bodyPr/>
          <a:lstStyle/>
          <a:p>
            <a:r>
              <a:rPr lang="pl-PL" dirty="0" smtClean="0"/>
              <a:t>JAVA – cechy języka</a:t>
            </a:r>
            <a:endParaRPr lang="pl-PL" dirty="0"/>
          </a:p>
        </p:txBody>
      </p:sp>
      <p:sp>
        <p:nvSpPr>
          <p:cNvPr id="5" name="Prostokąt 4"/>
          <p:cNvSpPr/>
          <p:nvPr/>
        </p:nvSpPr>
        <p:spPr>
          <a:xfrm>
            <a:off x="578069" y="1642152"/>
            <a:ext cx="104262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JAVA language != Java Script </a:t>
            </a:r>
            <a:r>
              <a:rPr lang="en-US" dirty="0" smtClean="0">
                <a:solidFill>
                  <a:srgbClr val="FF0000"/>
                </a:solidFill>
              </a:rPr>
              <a:t>language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6727301"/>
              </p:ext>
            </p:extLst>
          </p:nvPr>
        </p:nvGraphicFramePr>
        <p:xfrm>
          <a:off x="441434" y="2097923"/>
          <a:ext cx="11067394" cy="404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48249">
                  <a:extLst>
                    <a:ext uri="{9D8B030D-6E8A-4147-A177-3AD203B41FA5}">
                      <a16:colId xmlns:a16="http://schemas.microsoft.com/office/drawing/2014/main" val="871238864"/>
                    </a:ext>
                  </a:extLst>
                </a:gridCol>
                <a:gridCol w="4719145">
                  <a:extLst>
                    <a:ext uri="{9D8B030D-6E8A-4147-A177-3AD203B41FA5}">
                      <a16:colId xmlns:a16="http://schemas.microsoft.com/office/drawing/2014/main" val="2950239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 dirty="0" smtClean="0"/>
                        <a:t>Cecha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 smtClean="0"/>
                        <a:t>Co</a:t>
                      </a:r>
                      <a:r>
                        <a:rPr lang="pl-PL" sz="1200" baseline="0" dirty="0" smtClean="0"/>
                        <a:t> to znaczy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417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l-PL" dirty="0" smtClean="0"/>
                        <a:t>platform independent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 smtClean="0"/>
                        <a:t>JVM zapewnia ze kod będzie tak samo działał niezależnie od sprzętu</a:t>
                      </a:r>
                      <a:r>
                        <a:rPr lang="pl-PL" sz="1200" baseline="0" dirty="0" smtClean="0"/>
                        <a:t> i systemu operacyjnego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077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 smtClean="0"/>
                        <a:t>context-free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 smtClean="0"/>
                        <a:t>Znaczenie słów w kodzie</a:t>
                      </a:r>
                      <a:r>
                        <a:rPr lang="pl-PL" sz="1200" baseline="0" dirty="0" smtClean="0"/>
                        <a:t> nie zależy od słów sąsiednich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631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 smtClean="0"/>
                        <a:t>high-level (3G = 3</a:t>
                      </a:r>
                      <a:r>
                        <a:rPr lang="en-US" baseline="30000" dirty="0" smtClean="0"/>
                        <a:t>rd</a:t>
                      </a:r>
                      <a:r>
                        <a:rPr lang="en-US" dirty="0" smtClean="0"/>
                        <a:t> generation)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 smtClean="0"/>
                        <a:t>Java (3G) -&gt; </a:t>
                      </a:r>
                      <a:r>
                        <a:rPr lang="pl-PL" sz="1200" dirty="0" err="1" smtClean="0"/>
                        <a:t>byte</a:t>
                      </a:r>
                      <a:r>
                        <a:rPr lang="pl-PL" sz="1200" dirty="0" smtClean="0"/>
                        <a:t> </a:t>
                      </a:r>
                      <a:r>
                        <a:rPr lang="pl-PL" sz="1200" dirty="0" err="1" smtClean="0"/>
                        <a:t>code</a:t>
                      </a:r>
                      <a:r>
                        <a:rPr lang="pl-PL" sz="1200" dirty="0" smtClean="0"/>
                        <a:t> (2G) -&gt; kod maszynowy (1G)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944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 smtClean="0"/>
                        <a:t>imperative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 smtClean="0"/>
                        <a:t>Programista decyduje o algorytmie (mówi jak coś</a:t>
                      </a:r>
                      <a:r>
                        <a:rPr lang="pl-PL" sz="1200" baseline="0" dirty="0" smtClean="0"/>
                        <a:t> ma być przetwarzane)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7881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 smtClean="0"/>
                        <a:t>object-oriented (concept of class, attributes, methods)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 smtClean="0"/>
                        <a:t>Kod zorganizowany w klasy, metody i atrybuty klas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193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 smtClean="0"/>
                        <a:t>static compilation: from java language to java byte code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 smtClean="0"/>
                        <a:t>dynamic compilation: from byte code to native code (JIT compiler)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 smtClean="0"/>
                        <a:t>Statyczna</a:t>
                      </a:r>
                      <a:r>
                        <a:rPr lang="pl-PL" sz="1200" baseline="0" dirty="0" smtClean="0"/>
                        <a:t> kompilacja – kod jest przetwarzany przez kompilator przed uruchomieniem programu</a:t>
                      </a:r>
                    </a:p>
                    <a:p>
                      <a:r>
                        <a:rPr lang="pl-PL" sz="1200" baseline="0" dirty="0" smtClean="0"/>
                        <a:t>Dynamiczna kompilacja – kompilacja w trakcie „działania”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314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 smtClean="0"/>
                        <a:t>strongly typed (types correctness checked during compilation)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 smtClean="0"/>
                        <a:t>Zmienne mają typ danych określony przez programistę w trakcie pisania kodu.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905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managed memory </a:t>
                      </a:r>
                      <a:endParaRPr lang="pl-PL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(GC – garbage collector, automatic memory reclaim)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1200" dirty="0" smtClean="0"/>
                        <a:t>Programista</a:t>
                      </a:r>
                      <a:r>
                        <a:rPr lang="pl-PL" sz="1200" baseline="0" dirty="0" smtClean="0"/>
                        <a:t> nie musi wprost w programie dodawać kodu który alokuje i zwalnia nieużywane fragmenty pamięci (RAM)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1282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260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14075" y="451943"/>
            <a:ext cx="3509895" cy="627993"/>
          </a:xfrm>
        </p:spPr>
        <p:txBody>
          <a:bodyPr/>
          <a:lstStyle/>
          <a:p>
            <a:r>
              <a:rPr lang="pl-PL" dirty="0" smtClean="0"/>
              <a:t>JDK vs JRE</a:t>
            </a:r>
            <a:endParaRPr lang="pl-PL" dirty="0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723697"/>
            <a:ext cx="8267275" cy="5719143"/>
          </a:xfrm>
          <a:prstGeom prst="rect">
            <a:avLst/>
          </a:prstGeom>
        </p:spPr>
      </p:pic>
      <p:sp>
        <p:nvSpPr>
          <p:cNvPr id="7" name="pole tekstowe 6"/>
          <p:cNvSpPr txBox="1"/>
          <p:nvPr/>
        </p:nvSpPr>
        <p:spPr>
          <a:xfrm>
            <a:off x="609755" y="1974740"/>
            <a:ext cx="30231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JRE (Java Runtime Environment):</a:t>
            </a:r>
          </a:p>
          <a:p>
            <a:r>
              <a:rPr lang="en-US" dirty="0" smtClean="0"/>
              <a:t> -&gt; </a:t>
            </a:r>
            <a:endParaRPr lang="pl-PL" dirty="0" smtClean="0"/>
          </a:p>
          <a:p>
            <a:r>
              <a:rPr lang="pl-PL" dirty="0" smtClean="0"/>
              <a:t>niezbędne aby uruchomić </a:t>
            </a:r>
            <a:r>
              <a:rPr lang="pl-PL" dirty="0" err="1" smtClean="0"/>
              <a:t>java</a:t>
            </a:r>
            <a:r>
              <a:rPr lang="pl-PL" dirty="0" smtClean="0"/>
              <a:t> </a:t>
            </a:r>
            <a:r>
              <a:rPr lang="pl-PL" dirty="0" err="1" smtClean="0"/>
              <a:t>byte</a:t>
            </a:r>
            <a:r>
              <a:rPr lang="pl-PL" dirty="0" smtClean="0"/>
              <a:t> </a:t>
            </a:r>
            <a:r>
              <a:rPr lang="pl-PL" dirty="0" err="1" smtClean="0"/>
              <a:t>code</a:t>
            </a:r>
            <a:endParaRPr lang="pl-PL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JDK (Java Development Kit):</a:t>
            </a:r>
            <a:endParaRPr lang="en-US" dirty="0"/>
          </a:p>
          <a:p>
            <a:r>
              <a:rPr lang="en-US" dirty="0" smtClean="0"/>
              <a:t> </a:t>
            </a:r>
            <a:r>
              <a:rPr lang="en-US" dirty="0" smtClean="0"/>
              <a:t>-&gt;</a:t>
            </a:r>
            <a:endParaRPr lang="pl-PL" dirty="0" smtClean="0"/>
          </a:p>
          <a:p>
            <a:r>
              <a:rPr lang="pl-PL" dirty="0" smtClean="0"/>
              <a:t>Niezbędny aby tworzyć </a:t>
            </a:r>
            <a:r>
              <a:rPr lang="pl-PL" dirty="0" err="1" smtClean="0"/>
              <a:t>java</a:t>
            </a:r>
            <a:r>
              <a:rPr lang="pl-PL" dirty="0" smtClean="0"/>
              <a:t> </a:t>
            </a:r>
            <a:r>
              <a:rPr lang="pl-PL" dirty="0" err="1" smtClean="0"/>
              <a:t>source</a:t>
            </a:r>
            <a:r>
              <a:rPr lang="pl-PL" dirty="0" smtClean="0"/>
              <a:t> </a:t>
            </a:r>
            <a:r>
              <a:rPr lang="pl-PL" dirty="0" err="1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14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29992" y="359976"/>
            <a:ext cx="4602642" cy="859221"/>
          </a:xfrm>
        </p:spPr>
        <p:txBody>
          <a:bodyPr>
            <a:normAutofit/>
          </a:bodyPr>
          <a:lstStyle/>
          <a:p>
            <a:r>
              <a:rPr lang="pl-PL" dirty="0" smtClean="0"/>
              <a:t>Hello World – </a:t>
            </a:r>
            <a:r>
              <a:rPr lang="pl-PL" dirty="0" err="1" smtClean="0"/>
              <a:t>first</a:t>
            </a:r>
            <a:r>
              <a:rPr lang="pl-PL" dirty="0" smtClean="0"/>
              <a:t> </a:t>
            </a:r>
            <a:r>
              <a:rPr lang="pl-PL" dirty="0" err="1" smtClean="0"/>
              <a:t>app</a:t>
            </a:r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992" y="2025704"/>
            <a:ext cx="497205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16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29991" y="359976"/>
            <a:ext cx="7661153" cy="859221"/>
          </a:xfrm>
        </p:spPr>
        <p:txBody>
          <a:bodyPr>
            <a:normAutofit/>
          </a:bodyPr>
          <a:lstStyle/>
          <a:p>
            <a:r>
              <a:rPr lang="pl-PL" dirty="0" smtClean="0"/>
              <a:t>Typy danych</a:t>
            </a:r>
            <a:endParaRPr lang="pl-PL" dirty="0"/>
          </a:p>
        </p:txBody>
      </p:sp>
      <p:sp>
        <p:nvSpPr>
          <p:cNvPr id="3" name="Prostokąt 2"/>
          <p:cNvSpPr/>
          <p:nvPr/>
        </p:nvSpPr>
        <p:spPr>
          <a:xfrm>
            <a:off x="842688" y="1350608"/>
            <a:ext cx="83452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l-PL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docs.oracle.com/javase/tutorial/java/nutsandbolts/datatypes.html</a:t>
            </a:r>
            <a:endParaRPr lang="pl-PL" dirty="0" smtClean="0"/>
          </a:p>
          <a:p>
            <a:endParaRPr lang="en-US" dirty="0"/>
          </a:p>
        </p:txBody>
      </p:sp>
      <p:pic>
        <p:nvPicPr>
          <p:cNvPr id="1026" name="Picture 2" descr="Java Data Types - Javatpoi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402" y="2589248"/>
            <a:ext cx="6667500" cy="366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07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6" id="{D0E9B093-65BE-B54F-97AC-AA6C1E586575}" vid="{1A72B7E3-5D3B-B248-94C7-00779E00F90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SDA Template</Template>
  <TotalTime>450</TotalTime>
  <Words>495</Words>
  <Application>Microsoft Office PowerPoint</Application>
  <PresentationFormat>Panoramiczny</PresentationFormat>
  <Paragraphs>122</Paragraphs>
  <Slides>16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Source Sans Pro</vt:lpstr>
      <vt:lpstr>Motyw pakietu Office</vt:lpstr>
      <vt:lpstr>Wprowadzenie do programowania</vt:lpstr>
      <vt:lpstr>Agenda</vt:lpstr>
      <vt:lpstr>JAVA historia (1996)</vt:lpstr>
      <vt:lpstr>JAVA - obecnie</vt:lpstr>
      <vt:lpstr>Podstawowe cechy języków programowania (uproszczone)</vt:lpstr>
      <vt:lpstr>JAVA – cechy języka</vt:lpstr>
      <vt:lpstr>JDK vs JRE</vt:lpstr>
      <vt:lpstr>Hello World – first app</vt:lpstr>
      <vt:lpstr>Typy danych</vt:lpstr>
      <vt:lpstr>Typy danych - typy prymitywne (podstawowe)</vt:lpstr>
      <vt:lpstr>Typy danych - typy obiektowe</vt:lpstr>
      <vt:lpstr>String - Application Programming Interface (API)</vt:lpstr>
      <vt:lpstr>Prezentacja programu PowerPoint</vt:lpstr>
      <vt:lpstr>Operatory</vt:lpstr>
      <vt:lpstr>Instrukcja warunkowa IF</vt:lpstr>
      <vt:lpstr>Iteracja/pętla/loop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Katarzyna Szewczak</dc:creator>
  <cp:lastModifiedBy>death</cp:lastModifiedBy>
  <cp:revision>86</cp:revision>
  <dcterms:created xsi:type="dcterms:W3CDTF">2020-01-14T11:05:46Z</dcterms:created>
  <dcterms:modified xsi:type="dcterms:W3CDTF">2020-10-09T18:07:15Z</dcterms:modified>
</cp:coreProperties>
</file>